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81" r:id="rId2"/>
    <p:sldId id="4736" r:id="rId3"/>
    <p:sldId id="262" r:id="rId4"/>
    <p:sldId id="264" r:id="rId5"/>
    <p:sldId id="278" r:id="rId6"/>
    <p:sldId id="282" r:id="rId7"/>
    <p:sldId id="266" r:id="rId8"/>
    <p:sldId id="289" r:id="rId9"/>
    <p:sldId id="290" r:id="rId10"/>
    <p:sldId id="292" r:id="rId11"/>
    <p:sldId id="293" r:id="rId12"/>
    <p:sldId id="294" r:id="rId13"/>
    <p:sldId id="295" r:id="rId14"/>
    <p:sldId id="275" r:id="rId15"/>
    <p:sldId id="314" r:id="rId16"/>
    <p:sldId id="315" r:id="rId17"/>
    <p:sldId id="297" r:id="rId18"/>
    <p:sldId id="298" r:id="rId19"/>
    <p:sldId id="316" r:id="rId20"/>
    <p:sldId id="318" r:id="rId21"/>
    <p:sldId id="317" r:id="rId22"/>
    <p:sldId id="319" r:id="rId23"/>
    <p:sldId id="320" r:id="rId24"/>
    <p:sldId id="4741" r:id="rId25"/>
    <p:sldId id="4742" r:id="rId26"/>
    <p:sldId id="4743" r:id="rId27"/>
    <p:sldId id="4744" r:id="rId28"/>
    <p:sldId id="4746" r:id="rId29"/>
    <p:sldId id="4748" r:id="rId30"/>
    <p:sldId id="4749" r:id="rId31"/>
    <p:sldId id="4750" r:id="rId32"/>
    <p:sldId id="321" r:id="rId33"/>
    <p:sldId id="299" r:id="rId34"/>
    <p:sldId id="302" r:id="rId35"/>
    <p:sldId id="310" r:id="rId36"/>
    <p:sldId id="307" r:id="rId37"/>
    <p:sldId id="308" r:id="rId38"/>
    <p:sldId id="309" r:id="rId39"/>
    <p:sldId id="313" r:id="rId40"/>
    <p:sldId id="323" r:id="rId41"/>
    <p:sldId id="329" r:id="rId42"/>
    <p:sldId id="311" r:id="rId43"/>
    <p:sldId id="4738" r:id="rId44"/>
    <p:sldId id="4735" r:id="rId45"/>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8A219-1605-7896-6B4E-F71EF16AB5ED}" name="Ellionor Triay Strömvall" initials="ETS" userId="S::ellionor.triay_stromvall@uhmynd.se::bb59355e-0ce6-4ffe-af2b-2b0c36220745" providerId="AD"/>
  <p188:author id="{7416591A-3579-0D8C-7C0B-47D7B482682E}" name="Lena Ceesay" initials="LC" userId="S::lena.ceesay@uhmynd.se::66f19ec3-34d9-4ca6-9571-30e39baa8aef" providerId="AD"/>
  <p188:author id="{5AC99634-7F45-A8A1-C486-B5D878F8EF32}" name="Ola Stjärnborg" initials="OS" userId="S::ola.stjarnborg@uhmynd.se::cbd3a5a6-ee55-42c9-9abd-15b337a3d59e" providerId="AD"/>
  <p188:author id="{95D282CA-DDA4-F1AD-A1D1-39D3547BB3BD}" name="Elisabeth Merck Rasin" initials="EMR" userId="S::elisabeth.merck_rasin@uhmynd.se::3ed960d9-71e4-465a-b9d0-e360dc7d60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2879"/>
    <a:srgbClr val="DD2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16A953-909E-0442-8772-67DAD1A9B8A4}" type="datetimeFigureOut">
              <a:rPr lang="sv-SE" smtClean="0"/>
              <a:t>2023-05-25</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CB473DD-EFE9-BE41-8E83-32337D6D47A0}" type="slidenum">
              <a:rPr lang="sv-SE" smtClean="0"/>
              <a:t>‹#›</a:t>
            </a:fld>
            <a:endParaRPr lang="sv-SE"/>
          </a:p>
        </p:txBody>
      </p:sp>
    </p:spTree>
    <p:extLst>
      <p:ext uri="{BB962C8B-B14F-4D97-AF65-F5344CB8AC3E}">
        <p14:creationId xmlns:p14="http://schemas.microsoft.com/office/powerpoint/2010/main" val="220097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a:t>
            </a:fld>
            <a:endParaRPr lang="sv-SE"/>
          </a:p>
        </p:txBody>
      </p:sp>
    </p:spTree>
    <p:extLst>
      <p:ext uri="{BB962C8B-B14F-4D97-AF65-F5344CB8AC3E}">
        <p14:creationId xmlns:p14="http://schemas.microsoft.com/office/powerpoint/2010/main" val="404242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b="1" dirty="0"/>
              <a:t>Förarbetet i byggprojekt är avgörande</a:t>
            </a:r>
          </a:p>
          <a:p>
            <a:r>
              <a:rPr lang="sv-SE" dirty="0"/>
              <a:t>Redan i planeringsskedet behöver beställaren se till projektet som helhet och ta fram projektmål för arkitektonisk kvalitet i varje processteg. För att bygga upp en förståelse och skapa förutsättningar för gestaltningsmässiga värden i ett byggprojekt, behöver exempelvis följande faktorer beaktas</a:t>
            </a:r>
          </a:p>
          <a:p>
            <a:endParaRPr lang="sv-SE" dirty="0"/>
          </a:p>
          <a:p>
            <a:pPr marL="171450" indent="-171450">
              <a:buFont typeface="Arial" panose="020B0604020202020204" pitchFamily="34" charset="0"/>
              <a:buChar char="•"/>
            </a:pPr>
            <a:r>
              <a:rPr lang="sv-SE" dirty="0"/>
              <a:t>Verksamhetens mål och visioner i projektet</a:t>
            </a:r>
          </a:p>
          <a:p>
            <a:pPr marL="171450" indent="-171450">
              <a:buFont typeface="Arial" panose="020B0604020202020204" pitchFamily="34" charset="0"/>
              <a:buChar char="•"/>
            </a:pPr>
            <a:r>
              <a:rPr lang="sv-SE" dirty="0"/>
              <a:t>Planering av resurser i projektet</a:t>
            </a:r>
          </a:p>
          <a:p>
            <a:pPr marL="171450" indent="-171450">
              <a:buFont typeface="Arial" panose="020B0604020202020204" pitchFamily="34" charset="0"/>
              <a:buChar char="•"/>
            </a:pPr>
            <a:r>
              <a:rPr lang="sv-SE" dirty="0"/>
              <a:t>Budgetramar och kostnader i projektet</a:t>
            </a:r>
          </a:p>
          <a:p>
            <a:pPr marL="171450" indent="-171450">
              <a:buFont typeface="Arial" panose="020B0604020202020204" pitchFamily="34" charset="0"/>
              <a:buChar char="•"/>
            </a:pPr>
            <a:r>
              <a:rPr lang="sv-SE" dirty="0"/>
              <a:t>Entreprenad- och samverkansformer</a:t>
            </a:r>
          </a:p>
          <a:p>
            <a:pPr marL="171450" indent="-171450">
              <a:buFont typeface="Arial" panose="020B0604020202020204" pitchFamily="34" charset="0"/>
              <a:buChar char="•"/>
            </a:pPr>
            <a:r>
              <a:rPr lang="sv-SE" dirty="0"/>
              <a:t>Upphandlingsstrategi för hela projektet.</a:t>
            </a:r>
          </a:p>
          <a:p>
            <a:endParaRPr lang="sv-SE" dirty="0"/>
          </a:p>
          <a:p>
            <a:r>
              <a:rPr lang="sv-SE" dirty="0"/>
              <a:t>I förarbetet har beställaren en central roll men det är också viktigt att skapa en arbetsgrupp med olika kompetenser för att tillsammans välja upphandlingsstrategi och göra en grundlig marknadsanalys.</a:t>
            </a:r>
          </a:p>
        </p:txBody>
      </p:sp>
      <p:sp>
        <p:nvSpPr>
          <p:cNvPr id="4" name="Platshållare för bildnummer 3"/>
          <p:cNvSpPr>
            <a:spLocks noGrp="1"/>
          </p:cNvSpPr>
          <p:nvPr>
            <p:ph type="sldNum" sz="quarter" idx="5"/>
          </p:nvPr>
        </p:nvSpPr>
        <p:spPr/>
        <p:txBody>
          <a:bodyPr/>
          <a:lstStyle/>
          <a:p>
            <a:fld id="{ACB473DD-EFE9-BE41-8E83-32337D6D47A0}" type="slidenum">
              <a:rPr lang="sv-SE" smtClean="0"/>
              <a:t>10</a:t>
            </a:fld>
            <a:endParaRPr lang="sv-SE"/>
          </a:p>
        </p:txBody>
      </p:sp>
    </p:spTree>
    <p:extLst>
      <p:ext uri="{BB962C8B-B14F-4D97-AF65-F5344CB8AC3E}">
        <p14:creationId xmlns:p14="http://schemas.microsoft.com/office/powerpoint/2010/main" val="3599149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solidFill>
                  <a:srgbClr val="000000"/>
                </a:solidFill>
                <a:effectLst/>
                <a:latin typeface="IBM Plex Sans"/>
              </a:rPr>
              <a:t>Beställaren engagemang är avgörande</a:t>
            </a:r>
          </a:p>
          <a:p>
            <a:pPr algn="l"/>
            <a:r>
              <a:rPr lang="sv-SE" b="0" i="0" dirty="0">
                <a:solidFill>
                  <a:srgbClr val="000000"/>
                </a:solidFill>
                <a:effectLst/>
                <a:latin typeface="IBM Plex Sans"/>
              </a:rPr>
              <a:t>För att nå den kvalitet som eftersträvas i den arkitektoniska gestaltningen i upphandlingen krävs ett stort engagemang från beställaren. Ambitionsnivå, mål och värden sätter ramarna för arkitekt/konsultupphandlingen och senare byggentreprenaden. Det kan exempelvis handla om att bygga med långsiktiga hållbara kvalitetsmål i bostadsbyggande som främjar den livsmiljö man vill uppnå.</a:t>
            </a:r>
          </a:p>
          <a:p>
            <a:pPr algn="l"/>
            <a:endParaRPr lang="sv-SE" b="0" i="0" dirty="0">
              <a:solidFill>
                <a:srgbClr val="000000"/>
              </a:solidFill>
              <a:effectLst/>
              <a:latin typeface="IBM Plex Sans" panose="020B0503050203000203" pitchFamily="34" charset="0"/>
            </a:endParaRPr>
          </a:p>
          <a:p>
            <a:pPr algn="l"/>
            <a:r>
              <a:rPr lang="sv-SE" b="0" i="0" dirty="0">
                <a:solidFill>
                  <a:srgbClr val="000000"/>
                </a:solidFill>
                <a:effectLst/>
                <a:latin typeface="IBM Plex Sans"/>
              </a:rPr>
              <a:t>Beställarens ambitionsnivå och prioriterade mål blir därmed tydliga i beställningar och styrande för entreprenaden under hela byggprojektet. På så sätt kan det säkerställas att kvaliteten bibehålls under hela processen.</a:t>
            </a:r>
          </a:p>
          <a:p>
            <a:pPr algn="l"/>
            <a:endParaRPr lang="sv-SE" b="0" i="0" dirty="0">
              <a:solidFill>
                <a:srgbClr val="000000"/>
              </a:solidFill>
              <a:effectLst/>
              <a:latin typeface="IBM Plex Sans" panose="020B0503050203000203" pitchFamily="34" charset="0"/>
            </a:endParaRPr>
          </a:p>
          <a:p>
            <a:pPr algn="l"/>
            <a:r>
              <a:rPr lang="sv-SE" b="1" i="0" dirty="0">
                <a:solidFill>
                  <a:srgbClr val="000000"/>
                </a:solidFill>
                <a:effectLst/>
                <a:latin typeface="IBM Plex Sans"/>
              </a:rPr>
              <a:t>Verksamheten tar fram behoven</a:t>
            </a:r>
          </a:p>
          <a:p>
            <a:r>
              <a:rPr lang="sv-SE" b="0" i="0" dirty="0">
                <a:solidFill>
                  <a:srgbClr val="000000"/>
                </a:solidFill>
                <a:effectLst/>
                <a:latin typeface="IBM Plex Sans"/>
              </a:rPr>
              <a:t>I byggprojektet behöver verksamheten stå för behovsutredningen och identifiera prioriterade kvalitetsaspekter för den gestaltade livsmiljön. Att ta tillvara verksamhetens kunskap och erfarenhet är avgörande för ett lyckat slutresultat.</a:t>
            </a:r>
            <a:r>
              <a:rPr lang="sv-SE" dirty="0">
                <a:solidFill>
                  <a:srgbClr val="000000"/>
                </a:solidFill>
                <a:latin typeface="IBM Plex Sans"/>
              </a:rPr>
              <a:t> </a:t>
            </a:r>
          </a:p>
          <a:p>
            <a:endParaRPr lang="sv-SE" dirty="0">
              <a:solidFill>
                <a:srgbClr val="000000"/>
              </a:solidFill>
              <a:latin typeface="IBM Plex Sans"/>
            </a:endParaRPr>
          </a:p>
          <a:p>
            <a:pPr algn="l"/>
            <a:r>
              <a:rPr lang="sv-SE" b="0" i="0" dirty="0">
                <a:solidFill>
                  <a:srgbClr val="000000"/>
                </a:solidFill>
                <a:effectLst/>
                <a:latin typeface="IBM Plex Sans"/>
              </a:rPr>
              <a:t>Verksamhetens engagemang är avgörande för ett lyckat slutresultat. Det är viktigt att det finns representanter från verksamheten som kan formulera behoven. Det sätter ramarna för hela projektet. Verksamhetens förmåga att tydliggöra ambitionsnivå skapar förutsättningar för kvalitet i gestaltningen.</a:t>
            </a:r>
            <a:r>
              <a:rPr lang="sv-SE" dirty="0">
                <a:solidFill>
                  <a:srgbClr val="000000"/>
                </a:solidFill>
                <a:latin typeface="IBM Plex Sans"/>
              </a:rPr>
              <a:t> </a:t>
            </a:r>
            <a:endParaRPr lang="sv-SE" b="0" i="0" dirty="0">
              <a:solidFill>
                <a:srgbClr val="000000"/>
              </a:solidFill>
              <a:effectLst/>
              <a:latin typeface="IBM Plex Sans"/>
            </a:endParaRP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11</a:t>
            </a:fld>
            <a:endParaRPr lang="sv-SE"/>
          </a:p>
        </p:txBody>
      </p:sp>
    </p:spTree>
    <p:extLst>
      <p:ext uri="{BB962C8B-B14F-4D97-AF65-F5344CB8AC3E}">
        <p14:creationId xmlns:p14="http://schemas.microsoft.com/office/powerpoint/2010/main" val="805420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IBM Plex Sans" panose="020B0503050203000203" pitchFamily="34" charset="0"/>
              </a:rPr>
              <a:t>För att främja kvalitet i nya eller ombyggda gestaltade livsmiljöer är det viktigt att sätta samman en kvalificerad arbetsgrupp med olika specialistkunskaper och god upphandlingskompetens. Genom att involvera olika kompetenser tidigt i processen skapas goda förutsättningar för god kvalitet i gestaltad livsmiljö. </a:t>
            </a:r>
          </a:p>
          <a:p>
            <a:endParaRPr lang="sv-SE" b="0" i="0" dirty="0">
              <a:solidFill>
                <a:srgbClr val="000000"/>
              </a:solidFill>
              <a:effectLst/>
              <a:latin typeface="IBM Plex Sans" panose="020B0503050203000203" pitchFamily="34" charset="0"/>
            </a:endParaRPr>
          </a:p>
          <a:p>
            <a:r>
              <a:rPr lang="sv-SE" b="0" i="0" dirty="0">
                <a:solidFill>
                  <a:srgbClr val="000000"/>
                </a:solidFill>
                <a:effectLst/>
                <a:latin typeface="IBM Plex Sans" panose="020B0503050203000203" pitchFamily="34" charset="0"/>
              </a:rPr>
              <a:t>Viktigt att tänka på när arbetsgruppen bildas är</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en kompetent arbetsgrupp som är engagerade genom hela projektet ger kontinuitet och är helt avgörande för projektets slutresultat. </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gruppmedlemmarna behöver ha mandat att ta beslut i ekonomiska frågor rörande upphandlingen och även ha kompetens att bedöma vad som leder till kvalitet. </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tydliggör roller och ansvarsfördelningen i gruppen. Vid större upphandlingar är det bra att tillsätta en styr- och arbetsgrupp för att bredda förankring och grunda för beslut.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identifiera projektets prioriteringar. Detta för att skapa rätt förväntningar på vad gruppen ska leverera. </a:t>
            </a:r>
          </a:p>
          <a:p>
            <a:endParaRPr lang="sv-SE" b="0" i="0" dirty="0">
              <a:solidFill>
                <a:srgbClr val="000000"/>
              </a:solidFill>
              <a:effectLst/>
              <a:latin typeface="IBM Plex Sans" panose="020B0503050203000203" pitchFamily="34" charset="0"/>
            </a:endParaRPr>
          </a:p>
          <a:p>
            <a:endParaRPr lang="sv-SE" b="0" i="0" dirty="0">
              <a:solidFill>
                <a:srgbClr val="000000"/>
              </a:solidFill>
              <a:effectLst/>
              <a:latin typeface="IBM Plex Sans" panose="020B0503050203000203" pitchFamily="34" charset="0"/>
            </a:endParaRP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12</a:t>
            </a:fld>
            <a:endParaRPr lang="sv-SE"/>
          </a:p>
        </p:txBody>
      </p:sp>
    </p:spTree>
    <p:extLst>
      <p:ext uri="{BB962C8B-B14F-4D97-AF65-F5344CB8AC3E}">
        <p14:creationId xmlns:p14="http://schemas.microsoft.com/office/powerpoint/2010/main" val="1224290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IBM Plex Sans" panose="020B0503050203000203" pitchFamily="34" charset="0"/>
              </a:rPr>
              <a:t>Arbetsmetod som bilden visar är framtagen av Boverket. Den beskriver vikten av att ha en arbetsgrupp av olika kompetenser som ser till att behålla kvalitetsmål och andra viktiga värden genom hela inköpsprocessen för gestaltad livsmiljö. Hela vägen från målbild, behov, formulering av krav och kriterier till värdering av anbuden.</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13</a:t>
            </a:fld>
            <a:endParaRPr lang="sv-SE"/>
          </a:p>
        </p:txBody>
      </p:sp>
    </p:spTree>
    <p:extLst>
      <p:ext uri="{BB962C8B-B14F-4D97-AF65-F5344CB8AC3E}">
        <p14:creationId xmlns:p14="http://schemas.microsoft.com/office/powerpoint/2010/main" val="25305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solidFill>
                  <a:srgbClr val="000000"/>
                </a:solidFill>
                <a:effectLst/>
                <a:latin typeface="IBM Plex Sans" panose="020B0503050203000203" pitchFamily="34" charset="0"/>
              </a:rPr>
              <a:t>Beroende på upphandlingens art kan det behövas specialistkompetens bland annat inom </a:t>
            </a:r>
          </a:p>
          <a:p>
            <a:pPr algn="l"/>
            <a:endParaRPr lang="sv-SE" b="1" i="0" dirty="0">
              <a:solidFill>
                <a:srgbClr val="000000"/>
              </a:solidFill>
              <a:effectLst/>
              <a:latin typeface="IBM Plex Sans" panose="020B0503050203000203" pitchFamily="34" charset="0"/>
            </a:endParaRPr>
          </a:p>
          <a:p>
            <a:pPr algn="l">
              <a:buFont typeface="Arial" panose="020B0604020202020204" pitchFamily="34" charset="0"/>
              <a:buChar char="•"/>
            </a:pPr>
            <a:r>
              <a:rPr lang="sv-SE" b="0" i="0" dirty="0">
                <a:solidFill>
                  <a:srgbClr val="000000"/>
                </a:solidFill>
                <a:effectLst/>
                <a:latin typeface="IBM Plex Sans" panose="020B0503050203000203" pitchFamily="34" charset="0"/>
              </a:rPr>
              <a:t> tillgänglighet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samhällsplanering</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konst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kulturarv och antikvariska frågor</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miljö och hållbarhet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övriga specialistkompetenser.</a:t>
            </a:r>
          </a:p>
          <a:p>
            <a:pPr algn="l">
              <a:buFont typeface="Arial" panose="020B0604020202020204" pitchFamily="34" charset="0"/>
              <a:buChar char="•"/>
            </a:pPr>
            <a:endParaRPr lang="sv-SE" b="0" i="0" dirty="0">
              <a:solidFill>
                <a:srgbClr val="000000"/>
              </a:solidFill>
              <a:effectLst/>
              <a:latin typeface="IBM Plex Sans" panose="020B0503050203000203" pitchFamily="34" charset="0"/>
            </a:endParaRPr>
          </a:p>
          <a:p>
            <a:pPr algn="l"/>
            <a:r>
              <a:rPr lang="sv-SE" b="0" i="0" dirty="0">
                <a:solidFill>
                  <a:srgbClr val="000000"/>
                </a:solidFill>
                <a:effectLst/>
                <a:latin typeface="IBM Plex Sans" panose="020B0503050203000203" pitchFamily="34" charset="0"/>
              </a:rPr>
              <a:t>Projektgruppen bör vara delaktig och följa hela projektet för att säkerställa att de projektmål som arbetats fram i tidiga skeden avseende den arkitektoniska gestaltningen fångas upp i enskilda upphandlingar.</a:t>
            </a:r>
          </a:p>
          <a:p>
            <a:pPr algn="l"/>
            <a:r>
              <a:rPr lang="sv-SE" b="0" i="0" dirty="0">
                <a:solidFill>
                  <a:srgbClr val="000000"/>
                </a:solidFill>
                <a:effectLst/>
                <a:latin typeface="IBM Plex Sans" panose="020B0503050203000203" pitchFamily="34" charset="0"/>
              </a:rPr>
              <a:t>Gruppens arbetsuppgift är även att fokusera på de gemensamma utmaningarna, konkretisera nyttan för slutanvändarna och säkra ett aktivt stöd hos ledningen. </a:t>
            </a:r>
          </a:p>
          <a:p>
            <a:pPr algn="l"/>
            <a:endParaRPr lang="sv-SE" b="0" i="0" dirty="0">
              <a:solidFill>
                <a:srgbClr val="000000"/>
              </a:solidFill>
              <a:effectLst/>
              <a:latin typeface="IBM Plex Sans" panose="020B0503050203000203" pitchFamily="34" charset="0"/>
            </a:endParaRPr>
          </a:p>
          <a:p>
            <a:pPr algn="l"/>
            <a:r>
              <a:rPr lang="sv-SE" b="0" i="0" dirty="0">
                <a:solidFill>
                  <a:srgbClr val="000000"/>
                </a:solidFill>
                <a:effectLst/>
                <a:latin typeface="IBM Plex Sans" panose="020B0503050203000203" pitchFamily="34" charset="0"/>
              </a:rPr>
              <a:t>Att behålla kompetens och kännedom om prioriterade värden genom hela upphandlingen är centralt för att nå kvalitet i slutresultatet. En god intern kompetens skapar trygghet i beställarorganisationen och är en viktig faktor för att våga ställa kvalitetskrav på leverantörerna. </a:t>
            </a:r>
          </a:p>
          <a:p>
            <a:pPr algn="l"/>
            <a:endParaRPr lang="sv-SE" b="0" i="0" dirty="0">
              <a:solidFill>
                <a:srgbClr val="000000"/>
              </a:solidFill>
              <a:effectLst/>
              <a:latin typeface="IBM Plex Sans" panose="020B0503050203000203" pitchFamily="34" charset="0"/>
            </a:endParaRPr>
          </a:p>
          <a:p>
            <a:pPr algn="l"/>
            <a:r>
              <a:rPr lang="sv-SE" b="0" i="0" dirty="0">
                <a:solidFill>
                  <a:srgbClr val="000000"/>
                </a:solidFill>
                <a:effectLst/>
                <a:latin typeface="IBM Plex Sans" panose="020B0503050203000203" pitchFamily="34" charset="0"/>
              </a:rPr>
              <a:t>Om det finns behov av att komplettera den interna upphandlings- och beställarkompetensen med externa resurser för att genomföra projektet, behöver ni hantera risken för jäv och korruptionsfrågor i arbetsgruppen.</a:t>
            </a:r>
          </a:p>
          <a:p>
            <a:pPr algn="l">
              <a:buFont typeface="Arial" panose="020B0604020202020204" pitchFamily="34" charset="0"/>
              <a:buChar char="•"/>
            </a:pPr>
            <a:endParaRPr lang="sv-SE" b="0" i="0" dirty="0">
              <a:solidFill>
                <a:srgbClr val="000000"/>
              </a:solidFill>
              <a:effectLst/>
              <a:latin typeface="IBM Plex Sans" panose="020B0503050203000203" pitchFamily="34" charset="0"/>
            </a:endParaRP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14</a:t>
            </a:fld>
            <a:endParaRPr lang="sv-SE"/>
          </a:p>
        </p:txBody>
      </p:sp>
    </p:spTree>
    <p:extLst>
      <p:ext uri="{BB962C8B-B14F-4D97-AF65-F5344CB8AC3E}">
        <p14:creationId xmlns:p14="http://schemas.microsoft.com/office/powerpoint/2010/main" val="3695364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None/>
            </a:pPr>
            <a:r>
              <a:rPr lang="sv-SE" b="1" i="0" dirty="0">
                <a:solidFill>
                  <a:srgbClr val="000000"/>
                </a:solidFill>
                <a:effectLst/>
                <a:latin typeface="IBM Plex Sans" panose="020B0503050203000203" pitchFamily="34" charset="0"/>
              </a:rPr>
              <a:t>Frågor som en beställare behöver svara på:</a:t>
            </a:r>
          </a:p>
          <a:p>
            <a:pPr algn="l">
              <a:buFont typeface="Arial" panose="020B0604020202020204" pitchFamily="34" charset="0"/>
              <a:buNone/>
            </a:pPr>
            <a:endParaRPr lang="sv-SE" b="0" i="0" dirty="0">
              <a:solidFill>
                <a:srgbClr val="000000"/>
              </a:solidFill>
              <a:effectLst/>
              <a:latin typeface="IBM Plex Sans" panose="020B0503050203000203" pitchFamily="34" charset="0"/>
            </a:endParaRPr>
          </a:p>
          <a:p>
            <a:pPr algn="l">
              <a:buFont typeface="Arial" panose="020B0604020202020204" pitchFamily="34" charset="0"/>
              <a:buChar char="•"/>
            </a:pPr>
            <a:r>
              <a:rPr lang="sv-SE" b="0" i="0" dirty="0">
                <a:solidFill>
                  <a:srgbClr val="000000"/>
                </a:solidFill>
                <a:effectLst/>
                <a:latin typeface="IBM Plex Sans" panose="020B0503050203000203" pitchFamily="34" charset="0"/>
              </a:rPr>
              <a:t> Vilka roller och kompetenser behöver vara involverade i uppdraget?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Finns det andra projekt och aktiviteter att ta hänsyn till?</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Är mandat och roller tydligt definierade i arbetsgruppen för ett nå ett lyckat upphandlingsresultat?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Finns det behov av att anlita externa resurser/tjänster? </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Finns det då risk för jäv eller annan påverkan som kan vara otillbörlig?</a:t>
            </a:r>
          </a:p>
        </p:txBody>
      </p:sp>
      <p:sp>
        <p:nvSpPr>
          <p:cNvPr id="4" name="Platshållare för bildnummer 3"/>
          <p:cNvSpPr>
            <a:spLocks noGrp="1"/>
          </p:cNvSpPr>
          <p:nvPr>
            <p:ph type="sldNum" sz="quarter" idx="5"/>
          </p:nvPr>
        </p:nvSpPr>
        <p:spPr/>
        <p:txBody>
          <a:bodyPr/>
          <a:lstStyle/>
          <a:p>
            <a:fld id="{ACB473DD-EFE9-BE41-8E83-32337D6D47A0}" type="slidenum">
              <a:rPr lang="sv-SE" smtClean="0"/>
              <a:t>15</a:t>
            </a:fld>
            <a:endParaRPr lang="sv-SE"/>
          </a:p>
        </p:txBody>
      </p:sp>
    </p:spTree>
    <p:extLst>
      <p:ext uri="{BB962C8B-B14F-4D97-AF65-F5344CB8AC3E}">
        <p14:creationId xmlns:p14="http://schemas.microsoft.com/office/powerpoint/2010/main" val="3042468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Font typeface="Arial" panose="020B0604020202020204" pitchFamily="34" charset="0"/>
              <a:buChar char="•"/>
            </a:pPr>
            <a:r>
              <a:rPr lang="sv-SE" b="0" i="0" dirty="0">
                <a:solidFill>
                  <a:srgbClr val="000000"/>
                </a:solidFill>
                <a:effectLst/>
                <a:latin typeface="IBM Plex Sans" panose="020B0503050203000203" pitchFamily="34" charset="0"/>
              </a:rPr>
              <a:t> Hur stor påverkan kommer resultatet att ha på kommande upphandling?</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Finns det risk för att teamet blir överbelastat i form av andra prioriterade åtaganden?</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Har resurser säkrats och förhandlats med respektive chef i organisationen?</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16</a:t>
            </a:fld>
            <a:endParaRPr lang="sv-SE"/>
          </a:p>
        </p:txBody>
      </p:sp>
    </p:spTree>
    <p:extLst>
      <p:ext uri="{BB962C8B-B14F-4D97-AF65-F5344CB8AC3E}">
        <p14:creationId xmlns:p14="http://schemas.microsoft.com/office/powerpoint/2010/main" val="44509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realistisk tidplan skapar goda förutsättningar för en effektiv upphandling med ett slutresultat av hög kvalitet. Tidplanen bör omfatta:</a:t>
            </a:r>
          </a:p>
          <a:p>
            <a:endParaRPr lang="sv-SE" dirty="0"/>
          </a:p>
          <a:p>
            <a:pPr marL="171450" indent="-171450">
              <a:buFont typeface="Arial" panose="020B0604020202020204" pitchFamily="34" charset="0"/>
              <a:buChar char="•"/>
            </a:pPr>
            <a:r>
              <a:rPr lang="sv-SE" dirty="0"/>
              <a:t>Identifiera och säkra de kompetenser som behövs i arbetsgruppen.</a:t>
            </a:r>
            <a:endParaRPr lang="sv-SE" dirty="0">
              <a:cs typeface="Calibri"/>
            </a:endParaRPr>
          </a:p>
          <a:p>
            <a:pPr marL="171450" indent="-171450">
              <a:buFont typeface="Arial" panose="020B0604020202020204" pitchFamily="34" charset="0"/>
              <a:buChar char="•"/>
            </a:pPr>
            <a:r>
              <a:rPr lang="sv-SE" dirty="0"/>
              <a:t>Resursplanering görs och en tidplan sätts utifrån upphandlingens alla faser. Det innefattar aktiviteter som ska genomföras av arbetsgruppen före, under och efter upphandlingen.</a:t>
            </a:r>
            <a:endParaRPr lang="sv-SE" dirty="0">
              <a:cs typeface="Calibri"/>
            </a:endParaRPr>
          </a:p>
          <a:p>
            <a:pPr marL="171450" indent="-171450">
              <a:buFont typeface="Arial" panose="020B0604020202020204" pitchFamily="34" charset="0"/>
              <a:buChar char="•"/>
            </a:pPr>
            <a:r>
              <a:rPr lang="sv-SE" dirty="0"/>
              <a:t>Upphandling av externa konsulter vid behov.</a:t>
            </a:r>
            <a:endParaRPr lang="sv-SE" dirty="0">
              <a:cs typeface="Calibri"/>
            </a:endParaRPr>
          </a:p>
          <a:p>
            <a:pPr marL="171450" indent="-171450">
              <a:buFont typeface="Arial" panose="020B0604020202020204" pitchFamily="34" charset="0"/>
              <a:buChar char="•"/>
            </a:pPr>
            <a:r>
              <a:rPr lang="sv-SE" dirty="0"/>
              <a:t>Utvärdering och bedömning av olika kreativa förslag i anbuden.</a:t>
            </a:r>
            <a:endParaRPr lang="sv-SE" dirty="0">
              <a:cs typeface="Calibri"/>
            </a:endParaRPr>
          </a:p>
          <a:p>
            <a:pPr marL="171450" indent="-171450">
              <a:buFont typeface="Arial" panose="020B0604020202020204" pitchFamily="34" charset="0"/>
              <a:buChar char="•"/>
            </a:pPr>
            <a:r>
              <a:rPr lang="sv-SE" dirty="0"/>
              <a:t>Även tid för eventuella förhandlingar med anbudsgivare behöver beaktas.</a:t>
            </a:r>
            <a:endParaRPr lang="sv-SE" dirty="0">
              <a:cs typeface="Calibri"/>
            </a:endParaRPr>
          </a:p>
          <a:p>
            <a:endParaRPr lang="sv-SE" dirty="0"/>
          </a:p>
          <a:p>
            <a:r>
              <a:rPr lang="sv-SE" dirty="0"/>
              <a:t>Orimliga tidplaner kan bli både kostnadsdrivande och påverka slutresultatet negativt. Därför är realistiska tidplaner och rätt kompetenser en avgörande faktor.</a:t>
            </a:r>
            <a:endParaRPr lang="sv-SE" dirty="0">
              <a:cs typeface="Calibri"/>
            </a:endParaRPr>
          </a:p>
          <a:p>
            <a:endParaRPr lang="sv-SE" dirty="0"/>
          </a:p>
          <a:p>
            <a:r>
              <a:rPr lang="sv-SE" u="sng" dirty="0"/>
              <a:t>Tidplan för projektets olika upphandlingar</a:t>
            </a:r>
            <a:endParaRPr lang="sv-SE" u="sng" dirty="0">
              <a:cs typeface="Calibri"/>
            </a:endParaRPr>
          </a:p>
          <a:p>
            <a:r>
              <a:rPr lang="sv-SE" dirty="0"/>
              <a:t>Beställaren måste ta höjd för att sätta en realistisk tidplan för att upphandling kan ske i flera led och vara samordnad för olika typer av upphandling av externa resurser, alltifrån behov av upphandling av externa konsultresurser till tidigt till själva upphandlingen av entreprenaden. det aktuella projektet som går att hålla. </a:t>
            </a:r>
            <a:endParaRPr lang="sv-SE" dirty="0">
              <a:cs typeface="Calibri"/>
            </a:endParaRPr>
          </a:p>
          <a:p>
            <a:endParaRPr lang="sv-SE" dirty="0"/>
          </a:p>
          <a:p>
            <a:r>
              <a:rPr lang="sv-SE" dirty="0"/>
              <a:t>För att få ett kvalitativt slutresultat i projektet bör nyckelkompetenser av konsulttjänster och entreprenörer upphandlas tidigt i planeringsskedet av projektet. Detta för att kunna tillhandahålla önskad tjänst i kommande entreprenad.</a:t>
            </a:r>
            <a:endParaRPr lang="sv-SE" dirty="0">
              <a:cs typeface="Calibri" panose="020F0502020204030204"/>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17</a:t>
            </a:fld>
            <a:endParaRPr lang="sv-SE"/>
          </a:p>
        </p:txBody>
      </p:sp>
    </p:spTree>
    <p:extLst>
      <p:ext uri="{BB962C8B-B14F-4D97-AF65-F5344CB8AC3E}">
        <p14:creationId xmlns:p14="http://schemas.microsoft.com/office/powerpoint/2010/main" val="97343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Varje upphandling är unik. Skapa en upphandlingsstrategi för att säkerställa att de identifierade behoven tillgodoses och att strategiska beslut fattas för den enskilda upphandlingen. </a:t>
            </a:r>
          </a:p>
          <a:p>
            <a:endParaRPr lang="sv-SE" dirty="0"/>
          </a:p>
          <a:p>
            <a:r>
              <a:rPr lang="sv-SE" dirty="0"/>
              <a:t>Olika strategier har olika för- och nackdelar och är lämpliga vid olika situationer och projektmål. Alla delar i upphandlingsstrategin är beroende av varandra och kan inte analyseras isolerat. Strategin bör därför arbetas fram ur ett systematiskt helhetsperspektiv. </a:t>
            </a:r>
            <a:endParaRPr lang="sv-SE" dirty="0">
              <a:cs typeface="Calibri"/>
            </a:endParaRPr>
          </a:p>
          <a:p>
            <a:endParaRPr lang="sv-SE" dirty="0"/>
          </a:p>
          <a:p>
            <a:r>
              <a:rPr lang="sv-SE" dirty="0"/>
              <a:t>Val av strategi är beroende av bland annat</a:t>
            </a:r>
            <a:endParaRPr lang="sv-SE" dirty="0">
              <a:cs typeface="Calibri"/>
            </a:endParaRPr>
          </a:p>
          <a:p>
            <a:endParaRPr lang="sv-SE" dirty="0"/>
          </a:p>
          <a:p>
            <a:pPr marL="171450" indent="-171450">
              <a:buFont typeface="Arial" panose="020B0604020202020204" pitchFamily="34" charset="0"/>
              <a:buChar char="•"/>
            </a:pPr>
            <a:r>
              <a:rPr lang="sv-SE" dirty="0"/>
              <a:t>svårighetsgrad, budget, ambitioner</a:t>
            </a:r>
            <a:endParaRPr lang="sv-SE" dirty="0">
              <a:cs typeface="Calibri"/>
            </a:endParaRPr>
          </a:p>
          <a:p>
            <a:pPr marL="171450" indent="-171450">
              <a:buFont typeface="Arial" panose="020B0604020202020204" pitchFamily="34" charset="0"/>
              <a:buChar char="•"/>
            </a:pPr>
            <a:r>
              <a:rPr lang="sv-SE" dirty="0"/>
              <a:t>kompetens hos beställaren</a:t>
            </a:r>
            <a:endParaRPr lang="sv-SE" dirty="0">
              <a:cs typeface="Calibri"/>
            </a:endParaRPr>
          </a:p>
          <a:p>
            <a:pPr marL="171450" indent="-171450">
              <a:buFont typeface="Arial" panose="020B0604020202020204" pitchFamily="34" charset="0"/>
              <a:buChar char="•"/>
            </a:pPr>
            <a:r>
              <a:rPr lang="sv-SE" dirty="0"/>
              <a:t>tidskrav, behövs parallell projektering och produktion</a:t>
            </a:r>
            <a:endParaRPr lang="sv-SE" dirty="0">
              <a:cs typeface="Calibri"/>
            </a:endParaRPr>
          </a:p>
          <a:p>
            <a:pPr marL="171450" indent="-171450">
              <a:buFont typeface="Arial" panose="020B0604020202020204" pitchFamily="34" charset="0"/>
              <a:buChar char="•"/>
            </a:pPr>
            <a:r>
              <a:rPr lang="sv-SE" dirty="0"/>
              <a:t>hur marknaden ser ut vad gäller konkurrens och kompetens.</a:t>
            </a:r>
            <a:endParaRPr lang="sv-SE" dirty="0">
              <a:cs typeface="Calibri"/>
            </a:endParaRPr>
          </a:p>
          <a:p>
            <a:endParaRPr lang="sv-SE" dirty="0"/>
          </a:p>
          <a:p>
            <a:r>
              <a:rPr lang="sv-SE" dirty="0"/>
              <a:t>En viktig del i upphandlingsstrategin är att identifiera värden och kvalitetsaspekter för det aktuella projektet och se till att behålla dessa genom hela inköpsprocessen. Detta för att kunna säkerställa gestaltningsmässig kvalitet i slutresultatet. </a:t>
            </a:r>
            <a:endParaRPr lang="sv-SE" dirty="0">
              <a:cs typeface="Calibri"/>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18</a:t>
            </a:fld>
            <a:endParaRPr lang="sv-SE"/>
          </a:p>
        </p:txBody>
      </p:sp>
    </p:spTree>
    <p:extLst>
      <p:ext uri="{BB962C8B-B14F-4D97-AF65-F5344CB8AC3E}">
        <p14:creationId xmlns:p14="http://schemas.microsoft.com/office/powerpoint/2010/main" val="976961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Boverket beskriver värden i gestaltad livsmiljö utifrån två aspekter; material och upplevelser. </a:t>
            </a:r>
          </a:p>
          <a:p>
            <a:endParaRPr lang="sv-SE" dirty="0"/>
          </a:p>
          <a:p>
            <a:r>
              <a:rPr lang="sv-SE" b="1" dirty="0"/>
              <a:t>Materialens egenskape</a:t>
            </a:r>
            <a:r>
              <a:rPr lang="sv-SE" dirty="0"/>
              <a:t>r, som till exempel hållfasthet, är konkreta och kan beskrivas med hjälp av till exempel siffror och pris. </a:t>
            </a:r>
          </a:p>
          <a:p>
            <a:endParaRPr lang="sv-SE" b="1" dirty="0"/>
          </a:p>
          <a:p>
            <a:r>
              <a:rPr lang="sv-SE" b="1" dirty="0"/>
              <a:t>Upplevelser </a:t>
            </a:r>
            <a:r>
              <a:rPr lang="sv-SE" dirty="0"/>
              <a:t>däremot beskrivs med ord. Höga värden inom material och teknik leder ofta till höga upplevelsevärden. Det sammantagna värdet kan med ett annat ord benämnas den kvalitet som den gestaltade livsmiljön äger.  </a:t>
            </a:r>
          </a:p>
          <a:p>
            <a:endParaRPr lang="sv-SE" dirty="0"/>
          </a:p>
          <a:p>
            <a:r>
              <a:rPr lang="sv-SE" dirty="0"/>
              <a:t>Genom att dela upp olika typer av värden kan beställaren lättare identifiera och prioritera dem inför en upphandling. Det finns även en logisk kedja mellan de behov beställaren har, de värden beställaren vill se i slutresultatet och de färdigheter en leverantör behöver ha för att skapa värdena. I detta resonemang finns kärnan till krav och tilldelningskriterier vid offentlig upphandling.</a:t>
            </a:r>
          </a:p>
          <a:p>
            <a:endParaRPr lang="sv-SE" dirty="0"/>
          </a:p>
          <a:p>
            <a:r>
              <a:rPr lang="sv-SE" dirty="0"/>
              <a:t>Det är viktigt att offentliga beställare av gestaltad livsmiljö ser samband mellan de materialmässiga och upplevelsemässiga värdena och förstå att de är beroende av varandra. Ser beställaren sambanden ökar möjligheten att upphandlingar leder till kvalitet.</a:t>
            </a:r>
          </a:p>
        </p:txBody>
      </p:sp>
      <p:sp>
        <p:nvSpPr>
          <p:cNvPr id="4" name="Platshållare för bildnummer 3"/>
          <p:cNvSpPr>
            <a:spLocks noGrp="1"/>
          </p:cNvSpPr>
          <p:nvPr>
            <p:ph type="sldNum" sz="quarter" idx="5"/>
          </p:nvPr>
        </p:nvSpPr>
        <p:spPr/>
        <p:txBody>
          <a:bodyPr/>
          <a:lstStyle/>
          <a:p>
            <a:fld id="{ACB473DD-EFE9-BE41-8E83-32337D6D47A0}" type="slidenum">
              <a:rPr lang="sv-SE" smtClean="0"/>
              <a:t>19</a:t>
            </a:fld>
            <a:endParaRPr lang="sv-SE"/>
          </a:p>
        </p:txBody>
      </p:sp>
    </p:spTree>
    <p:extLst>
      <p:ext uri="{BB962C8B-B14F-4D97-AF65-F5344CB8AC3E}">
        <p14:creationId xmlns:p14="http://schemas.microsoft.com/office/powerpoint/2010/main" val="93067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a:t>
            </a:fld>
            <a:endParaRPr lang="sv-SE"/>
          </a:p>
        </p:txBody>
      </p:sp>
    </p:spTree>
    <p:extLst>
      <p:ext uri="{BB962C8B-B14F-4D97-AF65-F5344CB8AC3E}">
        <p14:creationId xmlns:p14="http://schemas.microsoft.com/office/powerpoint/2010/main" val="84231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Frågor en beställare kan ställa sig för att identifiera önskade värden och kvaliteter:</a:t>
            </a:r>
          </a:p>
          <a:p>
            <a:endParaRPr lang="sv-SE" dirty="0"/>
          </a:p>
          <a:p>
            <a:pPr marL="171450" indent="-171450">
              <a:buFont typeface="Arial" panose="020B0604020202020204" pitchFamily="34" charset="0"/>
              <a:buChar char="•"/>
            </a:pPr>
            <a:r>
              <a:rPr lang="sv-SE" dirty="0"/>
              <a:t>Vad definierar önskad kvalitet i just det här projektet/uppdraget?</a:t>
            </a:r>
          </a:p>
          <a:p>
            <a:pPr marL="171450" indent="-171450">
              <a:buFont typeface="Arial" panose="020B0604020202020204" pitchFamily="34" charset="0"/>
              <a:buChar char="•"/>
            </a:pPr>
            <a:r>
              <a:rPr lang="sv-SE" dirty="0"/>
              <a:t>Finns det några särskilda värden/skydd dokumenterade för objektet/miljön? Till exempel riksintresse eller byggnadsminne.</a:t>
            </a:r>
          </a:p>
          <a:p>
            <a:pPr marL="171450" indent="-171450">
              <a:buFont typeface="Arial" panose="020B0604020202020204" pitchFamily="34" charset="0"/>
              <a:buChar char="•"/>
            </a:pPr>
            <a:r>
              <a:rPr lang="sv-SE" dirty="0"/>
              <a:t>Hur ska befintliga och önskade framtida värden prioriteras?</a:t>
            </a:r>
          </a:p>
        </p:txBody>
      </p:sp>
      <p:sp>
        <p:nvSpPr>
          <p:cNvPr id="4" name="Platshållare för bildnummer 3"/>
          <p:cNvSpPr>
            <a:spLocks noGrp="1"/>
          </p:cNvSpPr>
          <p:nvPr>
            <p:ph type="sldNum" sz="quarter" idx="5"/>
          </p:nvPr>
        </p:nvSpPr>
        <p:spPr/>
        <p:txBody>
          <a:bodyPr/>
          <a:lstStyle/>
          <a:p>
            <a:fld id="{ACB473DD-EFE9-BE41-8E83-32337D6D47A0}" type="slidenum">
              <a:rPr lang="sv-SE" smtClean="0"/>
              <a:t>20</a:t>
            </a:fld>
            <a:endParaRPr lang="sv-SE"/>
          </a:p>
        </p:txBody>
      </p:sp>
    </p:spTree>
    <p:extLst>
      <p:ext uri="{BB962C8B-B14F-4D97-AF65-F5344CB8AC3E}">
        <p14:creationId xmlns:p14="http://schemas.microsoft.com/office/powerpoint/2010/main" val="2581696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beakta behovet av nya och innovativa lösningar i fysisk planering och stadsutveckling för att främja kvalitet i gestaltad livsmiljö samt att möta samhällets utmaningar. Ibland är de lösningar som finns på den befintliga marknaden inte tillräckligt effektiva, har för låg kvalitet, är för dyra eller saknas helt. I sådana fall finns anledning att uppmuntra till innovation i en upphandling där den upphandlande organisationen och leverantörer har idéer om nya lösningar. </a:t>
            </a:r>
          </a:p>
          <a:p>
            <a:endParaRPr lang="sv-SE" dirty="0"/>
          </a:p>
          <a:p>
            <a:r>
              <a:rPr lang="sv-SE" dirty="0"/>
              <a:t>Det är viktigt att öppna upp och efterfråga marknadens nya förslag på lösningar, kopplat till verksamhetens behov.</a:t>
            </a:r>
          </a:p>
        </p:txBody>
      </p:sp>
      <p:sp>
        <p:nvSpPr>
          <p:cNvPr id="4" name="Platshållare för bildnummer 3"/>
          <p:cNvSpPr>
            <a:spLocks noGrp="1"/>
          </p:cNvSpPr>
          <p:nvPr>
            <p:ph type="sldNum" sz="quarter" idx="5"/>
          </p:nvPr>
        </p:nvSpPr>
        <p:spPr/>
        <p:txBody>
          <a:bodyPr/>
          <a:lstStyle/>
          <a:p>
            <a:fld id="{ACB473DD-EFE9-BE41-8E83-32337D6D47A0}" type="slidenum">
              <a:rPr lang="sv-SE" smtClean="0"/>
              <a:t>21</a:t>
            </a:fld>
            <a:endParaRPr lang="sv-SE"/>
          </a:p>
        </p:txBody>
      </p:sp>
    </p:spTree>
    <p:extLst>
      <p:ext uri="{BB962C8B-B14F-4D97-AF65-F5344CB8AC3E}">
        <p14:creationId xmlns:p14="http://schemas.microsoft.com/office/powerpoint/2010/main" val="3443067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begränsa totalkostnaden gäller det att lägga ner tid och resurser på planering och projektering tidigt i processen, och göra prioriteringar. Begränsade budgetramar och krav på lönsamhet kan upplevas som ett hinder och begränsa utrymmet för att tillvarata kvalitetsaspekter och gestaltad livsmiljö i en upphandling. Då är det centralt att veta vad som är viktigast. Säkerställ att de ekonomiska resurserna och budgetramar i projektet är tillräckliga för att nå önskad kvalitet i slutresultatet, både i form av hårda och mjuka värden.</a:t>
            </a:r>
          </a:p>
          <a:p>
            <a:endParaRPr lang="sv-SE" b="0" dirty="0"/>
          </a:p>
          <a:p>
            <a:r>
              <a:rPr lang="sv-SE" b="0" u="sng" dirty="0"/>
              <a:t>Undersök projektets totala kostnad med </a:t>
            </a:r>
            <a:r>
              <a:rPr lang="sv-SE" b="1" u="sng" dirty="0"/>
              <a:t>LCC- livscykelkostnadskalkyler</a:t>
            </a:r>
          </a:p>
          <a:p>
            <a:r>
              <a:rPr lang="sv-SE" dirty="0"/>
              <a:t>Har livscykelkostnad (LCC) tagits i beaktande vid kalkyleringen? Vid upphandling av entreprenader kan ett livscykelkostnadsperspektiv vara bra att använda som kalkylmetod. LCC kan få betydelse för omprioriteringar och ligga till grund för vilka materialval och andra tekniska lösningar som beslutas. En LCC kan till exempel visa att högre initiala kostnader kan vara kostnadseffektiva, om de ger lägre kostnader för förvaltning och drift genom till exempel bättre hållbarhet och lägre energikostnader.</a:t>
            </a:r>
          </a:p>
          <a:p>
            <a:endParaRPr lang="sv-SE" dirty="0"/>
          </a:p>
          <a:p>
            <a:r>
              <a:rPr lang="sv-SE" dirty="0"/>
              <a:t>Livscykelkostnad kan också användas i anbudsutvärderingen för att i utvärderingen fånga den upphandlande myndighetens verkliga totalkostnad under användningstiden.</a:t>
            </a:r>
          </a:p>
        </p:txBody>
      </p:sp>
      <p:sp>
        <p:nvSpPr>
          <p:cNvPr id="4" name="Platshållare för bildnummer 3"/>
          <p:cNvSpPr>
            <a:spLocks noGrp="1"/>
          </p:cNvSpPr>
          <p:nvPr>
            <p:ph type="sldNum" sz="quarter" idx="5"/>
          </p:nvPr>
        </p:nvSpPr>
        <p:spPr/>
        <p:txBody>
          <a:bodyPr/>
          <a:lstStyle/>
          <a:p>
            <a:fld id="{ACB473DD-EFE9-BE41-8E83-32337D6D47A0}" type="slidenum">
              <a:rPr lang="sv-SE" smtClean="0"/>
              <a:t>22</a:t>
            </a:fld>
            <a:endParaRPr lang="sv-SE"/>
          </a:p>
        </p:txBody>
      </p:sp>
    </p:spTree>
    <p:extLst>
      <p:ext uri="{BB962C8B-B14F-4D97-AF65-F5344CB8AC3E}">
        <p14:creationId xmlns:p14="http://schemas.microsoft.com/office/powerpoint/2010/main" val="411211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vi planerar, bygger och förvaltar våra offentliga miljöer noggrant och med omsorg bibehålls och skapas positiva värden som bidrar till en gemenskap i samhället som inkluderar alla. En systematisk tillämpning av </a:t>
            </a:r>
            <a:r>
              <a:rPr lang="sv-SE" b="1" dirty="0"/>
              <a:t>universell utformning</a:t>
            </a:r>
            <a:r>
              <a:rPr lang="sv-SE" dirty="0"/>
              <a:t>, som säkerställer att miljöer, produkter och tjänster fungerar för personer av olika kön, etnicitet, i alla åldrar och med olika funktionsförmågor, måste därför vara ambitionen.</a:t>
            </a:r>
          </a:p>
          <a:p>
            <a:endParaRPr lang="sv-SE" dirty="0"/>
          </a:p>
          <a:p>
            <a:r>
              <a:rPr lang="sv-SE" dirty="0"/>
              <a:t>Personer som har olika längd, styrka, som är höger- eller vänsterhänta, har full rörlighet likaväl som personer som använder till exempel rullstol, rollator eller käpp ska kunna använda byggnader och utomhusmiljöer. Även personer som har nedsatt syn, nedsatt hörsel eller nedsättning av orienteringsförmåga ska kunna använda den byggda miljön.</a:t>
            </a:r>
          </a:p>
          <a:p>
            <a:endParaRPr lang="sv-SE" dirty="0"/>
          </a:p>
          <a:p>
            <a:r>
              <a:rPr lang="sv-SE" dirty="0"/>
              <a:t>Utred vilka som förväntas använda den gestaltade livsmiljön som upphandlas.</a:t>
            </a:r>
          </a:p>
        </p:txBody>
      </p:sp>
      <p:sp>
        <p:nvSpPr>
          <p:cNvPr id="4" name="Platshållare för bildnummer 3"/>
          <p:cNvSpPr>
            <a:spLocks noGrp="1"/>
          </p:cNvSpPr>
          <p:nvPr>
            <p:ph type="sldNum" sz="quarter" idx="5"/>
          </p:nvPr>
        </p:nvSpPr>
        <p:spPr/>
        <p:txBody>
          <a:bodyPr/>
          <a:lstStyle/>
          <a:p>
            <a:fld id="{ACB473DD-EFE9-BE41-8E83-32337D6D47A0}" type="slidenum">
              <a:rPr lang="sv-SE" smtClean="0"/>
              <a:t>23</a:t>
            </a:fld>
            <a:endParaRPr lang="sv-SE"/>
          </a:p>
        </p:txBody>
      </p:sp>
    </p:spTree>
    <p:extLst>
      <p:ext uri="{BB962C8B-B14F-4D97-AF65-F5344CB8AC3E}">
        <p14:creationId xmlns:p14="http://schemas.microsoft.com/office/powerpoint/2010/main" val="2955166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För att säkerställa att byggda miljöer kan användas av så många som möjligt och inte på förhand utesluta och därmed diskriminera vissa användare, behöver upphandlande organisationer arbeta med universell utformning genom hela byggprocessen. Detta för att undvika att behöva göra dyra särlösningar i efterhand.</a:t>
            </a:r>
          </a:p>
        </p:txBody>
      </p:sp>
      <p:sp>
        <p:nvSpPr>
          <p:cNvPr id="4" name="Platshållare för bildnummer 3"/>
          <p:cNvSpPr>
            <a:spLocks noGrp="1"/>
          </p:cNvSpPr>
          <p:nvPr>
            <p:ph type="sldNum" sz="quarter" idx="5"/>
          </p:nvPr>
        </p:nvSpPr>
        <p:spPr/>
        <p:txBody>
          <a:bodyPr/>
          <a:lstStyle/>
          <a:p>
            <a:fld id="{ACB473DD-EFE9-BE41-8E83-32337D6D47A0}" type="slidenum">
              <a:rPr lang="sv-SE" smtClean="0"/>
              <a:t>24</a:t>
            </a:fld>
            <a:endParaRPr lang="sv-SE"/>
          </a:p>
        </p:txBody>
      </p:sp>
    </p:spTree>
    <p:extLst>
      <p:ext uri="{BB962C8B-B14F-4D97-AF65-F5344CB8AC3E}">
        <p14:creationId xmlns:p14="http://schemas.microsoft.com/office/powerpoint/2010/main" val="2359873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Ett universellt utformat museum där alla, oavsett funktionsförmåga kan ta del av utställningen. </a:t>
            </a:r>
          </a:p>
        </p:txBody>
      </p:sp>
      <p:sp>
        <p:nvSpPr>
          <p:cNvPr id="4" name="Platshållare för bildnummer 3"/>
          <p:cNvSpPr>
            <a:spLocks noGrp="1"/>
          </p:cNvSpPr>
          <p:nvPr>
            <p:ph type="sldNum" sz="quarter" idx="5"/>
          </p:nvPr>
        </p:nvSpPr>
        <p:spPr/>
        <p:txBody>
          <a:bodyPr/>
          <a:lstStyle/>
          <a:p>
            <a:fld id="{ACB473DD-EFE9-BE41-8E83-32337D6D47A0}" type="slidenum">
              <a:rPr lang="sv-SE" smtClean="0"/>
              <a:t>25</a:t>
            </a:fld>
            <a:endParaRPr lang="sv-SE"/>
          </a:p>
        </p:txBody>
      </p:sp>
    </p:spTree>
    <p:extLst>
      <p:ext uri="{BB962C8B-B14F-4D97-AF65-F5344CB8AC3E}">
        <p14:creationId xmlns:p14="http://schemas.microsoft.com/office/powerpoint/2010/main" val="3370685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Upphandlingar och avtal har visat sig vara en kritisk punkt i processen, som kan leda till misstag i planerings- och byggfasen om inte tillgänglighet, och universell utformning, räknats med från början. Vikten av att den offentliga miljön byggs med hänsyn till samtliga användare framgår tydligt av EU-direktiv, och senare den svenska upphandlingslagstiftningen. Vid upphandlingar över tröskelvärdet har den upphandlande organisationen en skyldighet att utforma den tekniska specifikationen med tanke på alla användare. </a:t>
            </a:r>
          </a:p>
          <a:p>
            <a:endParaRPr lang="sv-SE" dirty="0"/>
          </a:p>
          <a:p>
            <a:r>
              <a:rPr lang="sv-SE" dirty="0"/>
              <a:t>Att arbeta aktivt med universell utformning i upphandlings- och inköpsprocesser är en användbar strategi för att säkerställa att byggnader och miljöer ska kunna användas av så många som möjligt och inte på förhand exkludera vissa användare. Bristen på tillgänglighet kan även, enligt diskrimineringslagen, vara en diskrimineringsgrund. Genom att redan från början tillämpa principen om universell utformning undviks risken att behöva göra dyra särlösningar i efterhand. Att arbeta med principen om universell utformning handlar om att skapa lösningar som fungerar för så många som möjligt redan från början. </a:t>
            </a:r>
            <a:endParaRPr lang="sv-SE" dirty="0">
              <a:cs typeface="Calibri"/>
            </a:endParaRPr>
          </a:p>
          <a:p>
            <a:endParaRPr lang="sv-SE" dirty="0"/>
          </a:p>
          <a:p>
            <a:r>
              <a:rPr lang="sv-SE" dirty="0"/>
              <a:t>Viktigt att poängtera i sammanhanget är att universell utformning handlar inte bara om personer med funktionsnedsättning. Det handlar om att skapa samhällen för alla oavsett ålder, kön, etnicitet eller funktionsförmåga.</a:t>
            </a:r>
            <a:endParaRPr lang="sv-SE" dirty="0">
              <a:cs typeface="Calibri"/>
            </a:endParaRP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26</a:t>
            </a:fld>
            <a:endParaRPr lang="sv-SE"/>
          </a:p>
        </p:txBody>
      </p:sp>
    </p:spTree>
    <p:extLst>
      <p:ext uri="{BB962C8B-B14F-4D97-AF65-F5344CB8AC3E}">
        <p14:creationId xmlns:p14="http://schemas.microsoft.com/office/powerpoint/2010/main" val="40770767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b="1" dirty="0"/>
              <a:t>Systematiskt arbete med universell utformning genom hela byggprocessen</a:t>
            </a:r>
          </a:p>
          <a:p>
            <a:endParaRPr lang="sv-SE" dirty="0"/>
          </a:p>
          <a:p>
            <a:r>
              <a:rPr lang="sv-SE" dirty="0"/>
              <a:t>En systematisk tillämpning av universell utformning inom samhällsbyggnadsområdet, innebär att synsättet präglar hela byggprocessen, från planeringsskede ända fram till rivning och återvinning.</a:t>
            </a:r>
          </a:p>
          <a:p>
            <a:endParaRPr lang="sv-SE" dirty="0"/>
          </a:p>
          <a:p>
            <a:r>
              <a:rPr lang="sv-SE" dirty="0"/>
              <a:t>Så här kan ett systematiskt arbete med universell utformning i hela processen gå till. De sju delarna kan sedan brytas ned och formuleras för varje skede i byggprocessen, där man också avgör vilka aktiviteter eller åtgärder som behöver vidtas och hur. </a:t>
            </a:r>
            <a:endParaRPr lang="sv-SE" dirty="0">
              <a:cs typeface="Calibri"/>
            </a:endParaRPr>
          </a:p>
          <a:p>
            <a:endParaRPr lang="sv-SE" dirty="0"/>
          </a:p>
          <a:p>
            <a:r>
              <a:rPr lang="sv-SE" dirty="0"/>
              <a:t>På ett övergripande plan handlar det systematiskt tillämpande av universell utformning om</a:t>
            </a:r>
          </a:p>
          <a:p>
            <a:r>
              <a:rPr lang="sv-SE" dirty="0"/>
              <a:t>1. att identifiera potentiella användare och icke användare, deras behov och förväntningar</a:t>
            </a:r>
          </a:p>
          <a:p>
            <a:r>
              <a:rPr lang="sv-SE" dirty="0"/>
              <a:t>2. initiera och leda arbetet</a:t>
            </a:r>
          </a:p>
          <a:p>
            <a:r>
              <a:rPr lang="sv-SE" dirty="0"/>
              <a:t>3. sätta mål för hur universell utformning ska uppnås</a:t>
            </a:r>
          </a:p>
          <a:p>
            <a:r>
              <a:rPr lang="sv-SE" dirty="0"/>
              <a:t>4. avdela stöd och resurser</a:t>
            </a:r>
          </a:p>
          <a:p>
            <a:r>
              <a:rPr lang="sv-SE" dirty="0"/>
              <a:t>5. genomföra planerade aktiviteter</a:t>
            </a:r>
          </a:p>
          <a:p>
            <a:r>
              <a:rPr lang="sv-SE" dirty="0"/>
              <a:t>6. följa upp</a:t>
            </a:r>
          </a:p>
          <a:p>
            <a:r>
              <a:rPr lang="sv-SE" dirty="0"/>
              <a:t>7. återkoppla för vidareutveckling av arbetssättet.</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27</a:t>
            </a:fld>
            <a:endParaRPr lang="sv-SE"/>
          </a:p>
        </p:txBody>
      </p:sp>
    </p:spTree>
    <p:extLst>
      <p:ext uri="{BB962C8B-B14F-4D97-AF65-F5344CB8AC3E}">
        <p14:creationId xmlns:p14="http://schemas.microsoft.com/office/powerpoint/2010/main" val="1483912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universell utformning omsätts i praktiken i det som planeras och byggs, krävs att tankesättet hänger med genom hela projektet. Hur det kan uttryckas i byggprocessens olika skeden varierar, från övergripande visioner till detaljerade lösningar. Den nedre delen av bilden visar universell utformning i byggprocessens olika skeden och vad som bör upphandlas.</a:t>
            </a:r>
          </a:p>
          <a:p>
            <a:endParaRPr lang="sv-SE" dirty="0"/>
          </a:p>
          <a:p>
            <a:r>
              <a:rPr lang="sv-SE" b="1" dirty="0"/>
              <a:t>1. Samhällsplanering</a:t>
            </a:r>
          </a:p>
          <a:p>
            <a:r>
              <a:rPr lang="sv-SE" dirty="0"/>
              <a:t>I den övergripande fasen sker den fysiska planeringen och bestämmelser om användning av mark- och vattenområden i enlighet med plan- och bygglagen. </a:t>
            </a:r>
          </a:p>
          <a:p>
            <a:r>
              <a:rPr lang="sv-SE" dirty="0"/>
              <a:t> </a:t>
            </a:r>
          </a:p>
          <a:p>
            <a:r>
              <a:rPr lang="sv-SE" dirty="0"/>
              <a:t>Målet att åstadkomma en universell utformning som är tillgänglig och användbar för alla samhällsgrupper slås fast redan i plan- och bygglagen. Genom att analysera användarna och deras behov redan i detta stadium kan man förebygga en del problem som annars dyker upp senare i processen. </a:t>
            </a:r>
          </a:p>
          <a:p>
            <a:r>
              <a:rPr lang="sv-SE" dirty="0"/>
              <a:t> </a:t>
            </a:r>
          </a:p>
          <a:p>
            <a:r>
              <a:rPr lang="sv-SE" dirty="0"/>
              <a:t>Upphandlingar som görs i detta skede kan handla om utredningar av olika slag, och då kan krav och kriterier ställas på partens kunskap om och tillämpning av universell utformning. </a:t>
            </a:r>
          </a:p>
          <a:p>
            <a:r>
              <a:rPr lang="sv-SE" dirty="0"/>
              <a:t> </a:t>
            </a:r>
          </a:p>
          <a:p>
            <a:r>
              <a:rPr lang="sv-SE" b="1" dirty="0"/>
              <a:t>2. </a:t>
            </a:r>
            <a:r>
              <a:rPr lang="sv-SE" b="1" dirty="0" err="1"/>
              <a:t>Byggidé</a:t>
            </a:r>
            <a:endParaRPr lang="sv-SE" b="1" dirty="0"/>
          </a:p>
          <a:p>
            <a:r>
              <a:rPr lang="sv-SE" dirty="0"/>
              <a:t>Inför ett specifikt byggprojekt avgränsas ofta vem som är den potentiella användaren. </a:t>
            </a:r>
          </a:p>
          <a:p>
            <a:r>
              <a:rPr lang="sv-SE" dirty="0"/>
              <a:t> </a:t>
            </a:r>
          </a:p>
          <a:p>
            <a:r>
              <a:rPr lang="sv-SE" dirty="0"/>
              <a:t>Det innebär att man vid identifieringen av avsedda användare i ett specifikt användningssammanhang fortfarande måste tänka brett, och tänka in många olika användare. Här kan man använda principerna om universell utformning till hjälp för att skapa de bästa förutsättningarna inför nästa skede i byggprocessen. Det handla om att slå fast att byggnaden eller platsen ska fungera på ett likvärdigt sätt för alla användare,  utifrån människors olika förmågor och ha tydliga och enkla designfunktioner. </a:t>
            </a:r>
          </a:p>
          <a:p>
            <a:r>
              <a:rPr lang="sv-SE" dirty="0"/>
              <a:t> </a:t>
            </a:r>
          </a:p>
          <a:p>
            <a:r>
              <a:rPr lang="sv-SE" dirty="0"/>
              <a:t>I detta skede kan flera olika typer av upphandlingar behöva göras, till exempel förstudier och analyser, markanvisningar, arkitekttävlingar med mera. Då finns möjligheten att i upphandlingarna ställa krav på konsulter om kunskap om och applicerande av universell utformning, exempelvis med standarden SS-EN 17161:2019. Universell utformning – Tillgänglighet genom universell utformning inom produkter, varor och tjänster som grund.</a:t>
            </a:r>
          </a:p>
          <a:p>
            <a:r>
              <a:rPr lang="sv-SE" dirty="0"/>
              <a:t> </a:t>
            </a:r>
          </a:p>
          <a:p>
            <a:r>
              <a:rPr lang="sv-SE" b="1" dirty="0"/>
              <a:t>3. Projektera</a:t>
            </a:r>
          </a:p>
          <a:p>
            <a:r>
              <a:rPr lang="sv-SE" dirty="0"/>
              <a:t>Projekteringsfasen är avgörande för hur det faktiska slutresultatet blir. Här ska lösningar skapas för att uppfylla de kommande användarnas behov och förväntningar. De fastställda övergripande målen ska realiseras och omsätts i systemhandlingar och bygghandlingar. Nu övergår fokus till en ännu mer detaljerad nivå på vad som faktiskt ska produceras. Kraven blir allt högre på samtliga aktörers kunskap om mänsklig mångfald och varierande funktionsförmåga.</a:t>
            </a:r>
          </a:p>
          <a:p>
            <a:endParaRPr lang="sv-SE" dirty="0"/>
          </a:p>
          <a:p>
            <a:r>
              <a:rPr lang="sv-SE" dirty="0"/>
              <a:t>Inför projekteringsprocessen upphandlas konsulter som kan behöva ha kompetens inom universell utformning. Förståelsen för universell utformning kan vara viktig för fler projekteringsdiscipliner än bara arkitekter och tillgänglighetskonsulter.</a:t>
            </a:r>
          </a:p>
          <a:p>
            <a:r>
              <a:rPr lang="sv-SE" dirty="0"/>
              <a:t> </a:t>
            </a:r>
          </a:p>
          <a:p>
            <a:r>
              <a:rPr lang="sv-SE" b="1" dirty="0"/>
              <a:t>4. Bygga </a:t>
            </a:r>
          </a:p>
          <a:p>
            <a:r>
              <a:rPr lang="sv-SE" dirty="0"/>
              <a:t>En central fråga under stor del av projekttiden, men särskilt i byggfasen är frågan om de privata företagens förhållningssätt till den mänskliga mångfalden. Hur tas viktiga frågor om tillgänglighet och användbarhet omhand av företaget i byggskedet? Hur behandlas arbetstagarna – råder jämlika villkor på arbetsplatsen? Hur är den mänskliga mångfalden representerad i företaget? </a:t>
            </a:r>
          </a:p>
          <a:p>
            <a:r>
              <a:rPr lang="sv-SE" dirty="0"/>
              <a:t> </a:t>
            </a:r>
          </a:p>
          <a:p>
            <a:r>
              <a:rPr lang="sv-SE" dirty="0"/>
              <a:t>Kunskapsförmedling om universell utformning, tillgänglighet och användbarhet är alltså central även till den enskilde byggaren. </a:t>
            </a:r>
          </a:p>
          <a:p>
            <a:r>
              <a:rPr lang="sv-SE" dirty="0"/>
              <a:t> </a:t>
            </a:r>
          </a:p>
          <a:p>
            <a:r>
              <a:rPr lang="sv-SE" dirty="0"/>
              <a:t>Förutom vikten av att byggentreprenören bör få kännedom om universell utformning kan det vara lämpligt att, genom den offentliga upphandlingen, påverka villkoren för dem som bygger </a:t>
            </a:r>
          </a:p>
          <a:p>
            <a:r>
              <a:rPr lang="sv-SE" dirty="0"/>
              <a:t> </a:t>
            </a:r>
          </a:p>
          <a:p>
            <a:r>
              <a:rPr lang="sv-SE" b="1" dirty="0"/>
              <a:t>5. Förvalta </a:t>
            </a:r>
          </a:p>
          <a:p>
            <a:r>
              <a:rPr lang="sv-SE" dirty="0"/>
              <a:t>När byggnaden/platsen står färdig, hamnar frågor om uppföljning i fokus. Fungerar det på tänkt sätt? Vad säger användarna? Återkommande uppföljningar med omhändertagande av feedback från användare är värdefulla både för att successivt förbättra byggnaden i sig och för att återföra viktig kunskap och erfarenhet till byggaktörer i nästa projekt. </a:t>
            </a:r>
          </a:p>
          <a:p>
            <a:r>
              <a:rPr lang="sv-SE" dirty="0"/>
              <a:t> </a:t>
            </a:r>
          </a:p>
          <a:p>
            <a:r>
              <a:rPr lang="sv-SE" b="1" dirty="0"/>
              <a:t>6. Riva och återvinna</a:t>
            </a:r>
          </a:p>
          <a:p>
            <a:r>
              <a:rPr lang="sv-SE" dirty="0"/>
              <a:t>Sett ur hållbarhetsperspektiv, kan en tillämpning av universell utformning i ett tidigt skede i byggprocessen leda till att behovet av att riva eller bygga om minskar. När utformningen av en byggnad eller plats redan från början har gjorts med hänsyn till den mänskliga mångfalden och alla användare, behöver som regel inte ombyggnad ske utifrån att lagkrav för tillgänglighet inte har uppfyllts. En byggnad eller plats kan med universell utformning ha försetts med kvaliteter som kan förlänga dess tänkta livslängd. </a:t>
            </a:r>
          </a:p>
          <a:p>
            <a:endParaRPr lang="sv-SE" dirty="0"/>
          </a:p>
          <a:p>
            <a:r>
              <a:rPr lang="sv-SE" dirty="0"/>
              <a:t>I återvinningsfasen kan också finnas möjlighet att ta tillvara särskilda investeringar som gjorts för god tillgänglighet och användbarhet. Det kan handla om taktila markmaterial som går att återanvända om det inte slitits ned, flyttbara ramper, ledstänger eller annan utrustning som är väl fungerande och som kan användas vidare, kanske till och med i nästa projekt.</a:t>
            </a:r>
          </a:p>
          <a:p>
            <a:r>
              <a:rPr lang="sv-SE" dirty="0"/>
              <a:t> </a:t>
            </a:r>
          </a:p>
          <a:p>
            <a:r>
              <a:rPr lang="sv-SE" dirty="0"/>
              <a:t>Redan i upphandlingsdokumenten kan krav på dokumentation av möjligt återvinningsbara produkter ställas. </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28</a:t>
            </a:fld>
            <a:endParaRPr lang="sv-SE"/>
          </a:p>
        </p:txBody>
      </p:sp>
    </p:spTree>
    <p:extLst>
      <p:ext uri="{BB962C8B-B14F-4D97-AF65-F5344CB8AC3E}">
        <p14:creationId xmlns:p14="http://schemas.microsoft.com/office/powerpoint/2010/main" val="849692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förenklad bild som visar skillnaden på en ”vanlig” dörr, en tillgänglig dörr och en universellt utformad dörr.</a:t>
            </a:r>
          </a:p>
          <a:p>
            <a:endParaRPr lang="sv-SE"/>
          </a:p>
          <a:p>
            <a:pPr marL="228600" indent="-228600">
              <a:buAutoNum type="arabicPeriod"/>
            </a:pPr>
            <a:r>
              <a:rPr lang="sv-SE"/>
              <a:t>Vanlig dörr med handtag som är svår att öppna om du går med kryckor, käpp, kör barnvagn eller sitter i rullstol.</a:t>
            </a:r>
          </a:p>
          <a:p>
            <a:pPr marL="228600" indent="-228600">
              <a:buAutoNum type="arabicPeriod"/>
            </a:pPr>
            <a:r>
              <a:rPr lang="sv-SE"/>
              <a:t>Tillgänglig automatisk dörr med knapp för öppning som underlättar för många men inte alla.</a:t>
            </a:r>
          </a:p>
          <a:p>
            <a:pPr marL="228600" indent="-228600">
              <a:buAutoNum type="arabicPeriod"/>
            </a:pPr>
            <a:r>
              <a:rPr lang="sv-SE"/>
              <a:t>Universell utformad automatiska dörrar som öppnas med en rörelsesensor vilket underlättar för alla.</a:t>
            </a:r>
          </a:p>
        </p:txBody>
      </p:sp>
      <p:sp>
        <p:nvSpPr>
          <p:cNvPr id="4" name="Platshållare för bildnummer 3"/>
          <p:cNvSpPr>
            <a:spLocks noGrp="1"/>
          </p:cNvSpPr>
          <p:nvPr>
            <p:ph type="sldNum" sz="quarter" idx="5"/>
          </p:nvPr>
        </p:nvSpPr>
        <p:spPr/>
        <p:txBody>
          <a:bodyPr/>
          <a:lstStyle/>
          <a:p>
            <a:fld id="{ACB473DD-EFE9-BE41-8E83-32337D6D47A0}" type="slidenum">
              <a:rPr lang="sv-SE" smtClean="0"/>
              <a:t>29</a:t>
            </a:fld>
            <a:endParaRPr lang="sv-SE"/>
          </a:p>
        </p:txBody>
      </p:sp>
    </p:spTree>
    <p:extLst>
      <p:ext uri="{BB962C8B-B14F-4D97-AF65-F5344CB8AC3E}">
        <p14:creationId xmlns:p14="http://schemas.microsoft.com/office/powerpoint/2010/main" val="3769036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IBM Plex Sans" panose="020B0503050203000203" pitchFamily="34" charset="0"/>
              </a:rPr>
              <a:t>Med en väl genomtänkt arkitektur, form och design kan den gestaltade livsmiljön skapa en gemenskap i samhället som inkluderar alla. Design som säkerställer att miljöer och tjänster fungerar för personer i alla åldrar, med olika kön, etnicitet och med olika fysiska förutsättningar bör därför vara ambitionen. Eftersom livsmiljön berör många områden är samarbete mellan olika kompetenser en framgångsfaktor i ett projekt och en viktig del i offentliga upphandlingar.</a:t>
            </a:r>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3</a:t>
            </a:fld>
            <a:endParaRPr lang="sv-SE"/>
          </a:p>
        </p:txBody>
      </p:sp>
    </p:spTree>
    <p:extLst>
      <p:ext uri="{BB962C8B-B14F-4D97-AF65-F5344CB8AC3E}">
        <p14:creationId xmlns:p14="http://schemas.microsoft.com/office/powerpoint/2010/main" val="1021401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universell utformning som utgångspunkt, fundera på vilka som kommer att använda det vi planerar att bygga och vilket sammanhang. </a:t>
            </a:r>
          </a:p>
        </p:txBody>
      </p:sp>
      <p:sp>
        <p:nvSpPr>
          <p:cNvPr id="4" name="Platshållare för bildnummer 3"/>
          <p:cNvSpPr>
            <a:spLocks noGrp="1"/>
          </p:cNvSpPr>
          <p:nvPr>
            <p:ph type="sldNum" sz="quarter" idx="5"/>
          </p:nvPr>
        </p:nvSpPr>
        <p:spPr/>
        <p:txBody>
          <a:bodyPr/>
          <a:lstStyle/>
          <a:p>
            <a:fld id="{ACB473DD-EFE9-BE41-8E83-32337D6D47A0}" type="slidenum">
              <a:rPr lang="sv-SE" smtClean="0"/>
              <a:t>30</a:t>
            </a:fld>
            <a:endParaRPr lang="sv-SE"/>
          </a:p>
        </p:txBody>
      </p:sp>
    </p:spTree>
    <p:extLst>
      <p:ext uri="{BB962C8B-B14F-4D97-AF65-F5344CB8AC3E}">
        <p14:creationId xmlns:p14="http://schemas.microsoft.com/office/powerpoint/2010/main" val="505722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solidFill>
                  <a:srgbClr val="333333"/>
                </a:solidFill>
                <a:effectLst/>
                <a:latin typeface="CeraPro-Bold"/>
              </a:rPr>
              <a:t>Gävle och Göteborg arbetar med att skapa hållbara städer som är tillgängliga och inkluderande för invånarna. Den här filmen beskriver kommunernas metodiska arbetssätt, värdet av att göra rätt från början och tankarna kring resultatet.</a:t>
            </a:r>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31</a:t>
            </a:fld>
            <a:endParaRPr lang="sv-SE"/>
          </a:p>
        </p:txBody>
      </p:sp>
    </p:spTree>
    <p:extLst>
      <p:ext uri="{BB962C8B-B14F-4D97-AF65-F5344CB8AC3E}">
        <p14:creationId xmlns:p14="http://schemas.microsoft.com/office/powerpoint/2010/main" val="3572320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en marknadsanalys får du en bättre uppfattning om huruvida marknaden kan leva upp till era krav och om de är rimliga. Genom att skaffa sig kunskaper om marknaden kan ni få en bild över hur den aktuella marknaden är uppbyggd. En förståelse för marknaden och dess leverantörer är användbar när beställaren sedan ska prioritera användningen av de interna resurserna.</a:t>
            </a:r>
          </a:p>
          <a:p>
            <a:endParaRPr lang="sv-SE" dirty="0"/>
          </a:p>
          <a:p>
            <a:r>
              <a:rPr lang="sv-SE" dirty="0"/>
              <a:t>I marknadsanalysen är dialog med potentiella leverantörer en förutsättning för att inventera och framför allt förstå, skaffa sig kunskap om marknaden. Det finns några metoder som en beställare kan använda sig av exempelvis:</a:t>
            </a:r>
          </a:p>
          <a:p>
            <a:endParaRPr lang="sv-SE" dirty="0"/>
          </a:p>
          <a:p>
            <a:pPr marL="171450" indent="-171450">
              <a:buFont typeface="Arial" panose="020B0604020202020204" pitchFamily="34" charset="0"/>
              <a:buChar char="•"/>
            </a:pPr>
            <a:r>
              <a:rPr lang="sv-SE" dirty="0"/>
              <a:t>Dialogmöten med leverantörer är viktiga för att få en bättre bild av vad marknaden kan erbjuda och säkerställa en väl genomförd upphandling. De som deltar får även en bättre bild av behov och förutsättningar som finns i upphandlingen. Viktigt att tänka på är att säkerställa att de grundläggande upphandlingsprinciperna följs. Alla har rätt till samma information och ingen får ges orättvis konkurrensfördel. </a:t>
            </a:r>
          </a:p>
          <a:p>
            <a:pPr marL="171450" indent="-171450">
              <a:buFont typeface="Arial" panose="020B0604020202020204" pitchFamily="34" charset="0"/>
              <a:buChar char="•"/>
            </a:pPr>
            <a:r>
              <a:rPr lang="sv-SE" dirty="0"/>
              <a:t>En RFI (</a:t>
            </a:r>
            <a:r>
              <a:rPr lang="sv-SE" dirty="0" err="1"/>
              <a:t>Request</a:t>
            </a:r>
            <a:r>
              <a:rPr lang="sv-SE" dirty="0"/>
              <a:t> for Information) är bra som förberedelse inför en upphandling där beställaren inte känner till vilka lösningar eller aktörer som finns på marknaden. Genom en RFI kan beställaren få bättre kunskap, dels om marknadens mognad och möjligheter att utveckla nya lösningar, dels om enskilda leverantörers erfarenheter och innovationsförmåga. Med en RFI kan ni även testa idéer om till exempel upplägg och process, kravformuleringar, utvärderingsmodeller, logistikupplägg eller avtalsvillkor. </a:t>
            </a:r>
          </a:p>
          <a:p>
            <a:pPr marL="171450" indent="-171450">
              <a:buFont typeface="Arial" panose="020B0604020202020204" pitchFamily="34" charset="0"/>
              <a:buChar char="•"/>
            </a:pPr>
            <a:r>
              <a:rPr lang="sv-SE" dirty="0"/>
              <a:t>Ett annat effektivt sätt för att attrahera och uppmärksamma om beställarens kommande upphandlingar på ett tidigt stadium kan vara genom en förhandsannonsering. Det i kombination med att man fångar upp leverantörers intresse kan vara ett bra tillfälle att ordna med öppna forum genom informationsträffar om beställarens planerade upphandlingar. </a:t>
            </a:r>
          </a:p>
        </p:txBody>
      </p:sp>
      <p:sp>
        <p:nvSpPr>
          <p:cNvPr id="4" name="Platshållare för bildnummer 3"/>
          <p:cNvSpPr>
            <a:spLocks noGrp="1"/>
          </p:cNvSpPr>
          <p:nvPr>
            <p:ph type="sldNum" sz="quarter" idx="5"/>
          </p:nvPr>
        </p:nvSpPr>
        <p:spPr/>
        <p:txBody>
          <a:bodyPr/>
          <a:lstStyle/>
          <a:p>
            <a:fld id="{ACB473DD-EFE9-BE41-8E83-32337D6D47A0}" type="slidenum">
              <a:rPr lang="sv-SE" smtClean="0"/>
              <a:t>32</a:t>
            </a:fld>
            <a:endParaRPr lang="sv-SE"/>
          </a:p>
        </p:txBody>
      </p:sp>
    </p:spTree>
    <p:extLst>
      <p:ext uri="{BB962C8B-B14F-4D97-AF65-F5344CB8AC3E}">
        <p14:creationId xmlns:p14="http://schemas.microsoft.com/office/powerpoint/2010/main" val="277044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genomförandet av upphandlingen av arkitekttjänster och andra tekniska konsulttjänster ingår bland annat att ta fram upphandlingsdokument, annonsera samt pröva och utvärdera inkomna anbud. Beslut fattas sedan om vilken leverantör som har vunnit. Efter detta kan avtal tecknas. Genomförandet ser olika ut beroende på typ av upphandlingsförfarande. </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33</a:t>
            </a:fld>
            <a:endParaRPr lang="sv-SE"/>
          </a:p>
        </p:txBody>
      </p:sp>
    </p:spTree>
    <p:extLst>
      <p:ext uri="{BB962C8B-B14F-4D97-AF65-F5344CB8AC3E}">
        <p14:creationId xmlns:p14="http://schemas.microsoft.com/office/powerpoint/2010/main" val="2094793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väl genomarbetat underlag är en förutsättning för att skapa en uppdragsbeskrivning med fokus på kvalitet. För det </a:t>
            </a:r>
            <a:r>
              <a:rPr lang="sv-SE" b="1" dirty="0"/>
              <a:t>krävs</a:t>
            </a:r>
            <a:r>
              <a:rPr lang="sv-SE" dirty="0"/>
              <a:t> </a:t>
            </a:r>
            <a:r>
              <a:rPr lang="sv-SE" b="1" dirty="0"/>
              <a:t>tid, kommunikation och engagemang </a:t>
            </a:r>
            <a:r>
              <a:rPr lang="sv-SE" dirty="0"/>
              <a:t>i alla led.</a:t>
            </a:r>
          </a:p>
          <a:p>
            <a:endParaRPr lang="sv-SE" dirty="0"/>
          </a:p>
          <a:p>
            <a:r>
              <a:rPr lang="sv-SE" dirty="0"/>
              <a:t>Vid kravställande i upphandlingen är det viktigt att de förutsättningar och värden som identifierats tidigt i projektet bibehålls genom hela upphandlingen. Konsulternas uppgift är sedan att pröva målsättningar mot kraven och förutsättningarna och ge förslag på hur projektet kan gestaltas. Det kan vara värden, exempelvis för:</a:t>
            </a:r>
          </a:p>
          <a:p>
            <a:endParaRPr lang="sv-SE" dirty="0"/>
          </a:p>
          <a:p>
            <a:pPr marL="171450" indent="-171450">
              <a:buFont typeface="Arial" panose="020B0604020202020204" pitchFamily="34" charset="0"/>
              <a:buChar char="•"/>
            </a:pPr>
            <a:r>
              <a:rPr lang="sv-SE" dirty="0"/>
              <a:t>teknik</a:t>
            </a:r>
          </a:p>
          <a:p>
            <a:pPr marL="171450" indent="-171450">
              <a:buFont typeface="Arial" panose="020B0604020202020204" pitchFamily="34" charset="0"/>
              <a:buChar char="•"/>
            </a:pPr>
            <a:r>
              <a:rPr lang="sv-SE" dirty="0"/>
              <a:t>funktion</a:t>
            </a:r>
          </a:p>
          <a:p>
            <a:pPr marL="171450" indent="-171450">
              <a:buFont typeface="Arial" panose="020B0604020202020204" pitchFamily="34" charset="0"/>
              <a:buChar char="•"/>
            </a:pPr>
            <a:r>
              <a:rPr lang="sv-SE" dirty="0"/>
              <a:t>upplevelse, exempelvis miljöskapande, identitetsskapande och konstnärlig.</a:t>
            </a:r>
          </a:p>
          <a:p>
            <a:endParaRPr lang="sv-SE" dirty="0"/>
          </a:p>
          <a:p>
            <a:r>
              <a:rPr lang="sv-SE" dirty="0"/>
              <a:t>Arbetet ska resultera i underlag för fortsatt utveckling, upphandling och byggande. Det är därför viktigt att de krav och kriterier som ställs i upphandlingen styr mot den uppsatta visionen och slutmålet genom hela upphandlingen, så att slutresultatet avseende värden och långsiktig arkitektonisk kvalitet i projektet uppnås. </a:t>
            </a:r>
          </a:p>
          <a:p>
            <a:endParaRPr lang="sv-SE" dirty="0"/>
          </a:p>
          <a:p>
            <a:r>
              <a:rPr lang="sv-SE" dirty="0"/>
              <a:t>Ett upphandlingsdokument kan delas in i fem delar:</a:t>
            </a:r>
          </a:p>
          <a:p>
            <a:endParaRPr lang="sv-SE" dirty="0"/>
          </a:p>
          <a:p>
            <a:pPr marL="171450" indent="-171450">
              <a:buFont typeface="Arial" panose="020B0604020202020204" pitchFamily="34" charset="0"/>
              <a:buChar char="•"/>
            </a:pPr>
            <a:r>
              <a:rPr lang="sv-SE" dirty="0"/>
              <a:t>administrativa villkor</a:t>
            </a:r>
          </a:p>
          <a:p>
            <a:pPr marL="171450" indent="-171450">
              <a:buFont typeface="Arial" panose="020B0604020202020204" pitchFamily="34" charset="0"/>
              <a:buChar char="•"/>
            </a:pPr>
            <a:r>
              <a:rPr lang="sv-SE" dirty="0"/>
              <a:t>krav på leverantören och grund för uteslutning</a:t>
            </a:r>
          </a:p>
          <a:p>
            <a:pPr marL="171450" indent="-171450">
              <a:buFont typeface="Arial" panose="020B0604020202020204" pitchFamily="34" charset="0"/>
              <a:buChar char="•"/>
            </a:pPr>
            <a:r>
              <a:rPr lang="sv-SE" dirty="0"/>
              <a:t>krav på föremålet för upphandlingen</a:t>
            </a:r>
          </a:p>
          <a:p>
            <a:pPr marL="171450" indent="-171450">
              <a:buFont typeface="Arial" panose="020B0604020202020204" pitchFamily="34" charset="0"/>
              <a:buChar char="•"/>
            </a:pPr>
            <a:r>
              <a:rPr lang="sv-SE" dirty="0"/>
              <a:t>grund för utvärdering</a:t>
            </a:r>
          </a:p>
          <a:p>
            <a:pPr marL="171450" indent="-171450">
              <a:buFont typeface="Arial" panose="020B0604020202020204" pitchFamily="34" charset="0"/>
              <a:buChar char="•"/>
            </a:pPr>
            <a:r>
              <a:rPr lang="sv-SE" dirty="0"/>
              <a:t>kontraktsvillkor.</a:t>
            </a:r>
          </a:p>
        </p:txBody>
      </p:sp>
      <p:sp>
        <p:nvSpPr>
          <p:cNvPr id="4" name="Platshållare för bildnummer 3"/>
          <p:cNvSpPr>
            <a:spLocks noGrp="1"/>
          </p:cNvSpPr>
          <p:nvPr>
            <p:ph type="sldNum" sz="quarter" idx="5"/>
          </p:nvPr>
        </p:nvSpPr>
        <p:spPr/>
        <p:txBody>
          <a:bodyPr/>
          <a:lstStyle/>
          <a:p>
            <a:fld id="{ACB473DD-EFE9-BE41-8E83-32337D6D47A0}" type="slidenum">
              <a:rPr lang="sv-SE" smtClean="0"/>
              <a:t>34</a:t>
            </a:fld>
            <a:endParaRPr lang="sv-SE"/>
          </a:p>
        </p:txBody>
      </p:sp>
    </p:spTree>
    <p:extLst>
      <p:ext uri="{BB962C8B-B14F-4D97-AF65-F5344CB8AC3E}">
        <p14:creationId xmlns:p14="http://schemas.microsoft.com/office/powerpoint/2010/main" val="1236055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sng" dirty="0"/>
              <a:t>Krav på leverantören</a:t>
            </a:r>
          </a:p>
          <a:p>
            <a:r>
              <a:rPr lang="sv-SE" dirty="0"/>
              <a:t>Syftet med krav på leverantören är att identifiera de leverantörer som har tillräcklig förmåga att leverera det som upphandlingen avser. Vad gäller upphandling över tröskelvärdena ska dessa krav avse leverantörens ekonomiska, tekniska eller yrkesmässiga kapacitet. </a:t>
            </a:r>
          </a:p>
          <a:p>
            <a:endParaRPr lang="sv-SE" dirty="0"/>
          </a:p>
          <a:p>
            <a:r>
              <a:rPr lang="sv-SE" dirty="0"/>
              <a:t>I upphandling av arkitekt och tekniska konsulter kan det vara krav på att leverantören har erfarenhet från ett visst antal likande projekt tidigare eller har en eller flera konsulter med en särskild utbildning att erbjuda. Vilka krav som ställs beror på vad som krävs för att leverera tjänsterna.  Bedöm noga vilka konsekvenser ställda krav på anbudsgivaren kan få. Dock kan för högt ställda krav slå ut mindre nischade företag. </a:t>
            </a:r>
          </a:p>
          <a:p>
            <a:endParaRPr lang="sv-SE" dirty="0"/>
          </a:p>
          <a:p>
            <a:r>
              <a:rPr lang="sv-SE" u="sng" dirty="0"/>
              <a:t>Krav på föremålet för upphandlingen</a:t>
            </a:r>
          </a:p>
          <a:p>
            <a:r>
              <a:rPr lang="sv-SE" u="none" dirty="0"/>
              <a:t>I denna del formuleras kraven på det som ska upphandlas. Grunden till kraven finns i förberedelsearbetet där de visioner, mål och ambitioner som tagits fram nu uttrycks i krav som speglar den kvalitetsnivå som ska uppnås. De olika kompetenserna i arbetsgruppen för upphandlingen bidrar till att fånga en heltäckande kravbild som bestämts för projektet avseende exempelvis:</a:t>
            </a:r>
          </a:p>
          <a:p>
            <a:endParaRPr lang="sv-SE" u="none" dirty="0"/>
          </a:p>
          <a:p>
            <a:pPr marL="171450" indent="-171450">
              <a:buFont typeface="Arial" panose="020B0604020202020204" pitchFamily="34" charset="0"/>
              <a:buChar char="•"/>
            </a:pPr>
            <a:r>
              <a:rPr lang="sv-SE" u="none" dirty="0"/>
              <a:t>gestaltning</a:t>
            </a:r>
          </a:p>
          <a:p>
            <a:pPr marL="171450" indent="-171450">
              <a:buFont typeface="Arial" panose="020B0604020202020204" pitchFamily="34" charset="0"/>
              <a:buChar char="•"/>
            </a:pPr>
            <a:r>
              <a:rPr lang="sv-SE" u="none" dirty="0"/>
              <a:t>brukarperspektiv</a:t>
            </a:r>
          </a:p>
          <a:p>
            <a:pPr marL="171450" indent="-171450">
              <a:buFont typeface="Arial" panose="020B0604020202020204" pitchFamily="34" charset="0"/>
              <a:buChar char="•"/>
            </a:pPr>
            <a:r>
              <a:rPr lang="sv-SE" u="none" dirty="0"/>
              <a:t>hållbarhetsperspektiv</a:t>
            </a:r>
          </a:p>
          <a:p>
            <a:pPr marL="171450" indent="-171450">
              <a:buFont typeface="Arial" panose="020B0604020202020204" pitchFamily="34" charset="0"/>
              <a:buChar char="•"/>
            </a:pPr>
            <a:r>
              <a:rPr lang="sv-SE" u="none" dirty="0"/>
              <a:t>material</a:t>
            </a:r>
          </a:p>
          <a:p>
            <a:pPr marL="171450" indent="-171450">
              <a:buFont typeface="Arial" panose="020B0604020202020204" pitchFamily="34" charset="0"/>
              <a:buChar char="•"/>
            </a:pPr>
            <a:r>
              <a:rPr lang="sv-SE" u="none" dirty="0"/>
              <a:t>förvaltning och drift.</a:t>
            </a:r>
          </a:p>
          <a:p>
            <a:endParaRPr lang="sv-SE" u="none" dirty="0"/>
          </a:p>
          <a:p>
            <a:r>
              <a:rPr lang="sv-SE" u="none" dirty="0"/>
              <a:t>Ett sätt att främja kvalitet och nya lösningar i gestaltad livsmiljö är att ställa </a:t>
            </a:r>
            <a:r>
              <a:rPr lang="sv-SE" b="1" u="none" dirty="0"/>
              <a:t>funktionskrav</a:t>
            </a:r>
            <a:r>
              <a:rPr lang="sv-SE" u="none" dirty="0"/>
              <a:t>. Genom att ställa funktionskrav får leverantören ett större utrymme att använda sin yrkeskunskap och kreativitet. Det handlar om att ställa krav på vad som ska uppnås och inte hur. </a:t>
            </a:r>
          </a:p>
          <a:p>
            <a:endParaRPr lang="sv-SE" u="none" dirty="0"/>
          </a:p>
          <a:p>
            <a:r>
              <a:rPr lang="sv-SE" u="sng" dirty="0"/>
              <a:t>Grund för utvärdering</a:t>
            </a:r>
          </a:p>
          <a:p>
            <a:r>
              <a:rPr lang="sv-SE" u="none" dirty="0"/>
              <a:t>För att utvärdera kvalitet och bedöma olika förslag på utformning eller gestaltning används vid upphandling över tröskelvärdena utvärderingsgrunden “Bästa förhållande mellan pris och kvalitet”. Den här utvärderingsgrunden ger möjlighet att formulera kriterier anpassade till det aktuella uppdragets förutsättningar och de prioriteringar som gjorts. Det innebär inte obegränsad valfrihet utan kriterierna ska garantera en rättvis och effektiv konkurrens. Vid utformningen av upphandlingsdokumenten måste tilldelningskriterierna vara beskrivna på ett tydligt sätt så att alla anbudsgivare förstår vad som krävs för att tilldelas poäng för respektive kriterium. </a:t>
            </a:r>
          </a:p>
          <a:p>
            <a:endParaRPr lang="sv-SE" u="none" dirty="0"/>
          </a:p>
          <a:p>
            <a:r>
              <a:rPr lang="sv-SE" u="none" dirty="0"/>
              <a:t>Vid utformningen av utvärderingen är det viktigt att kriterierna får en skiljande effekt, det vill säga de anbud som bättre motsvarar kriterierna och har högre kvalitet ska få bättre utfall. För att kriterierna ska få önskat genomslag och göra att anbuden kan skiljas åt, är det bra att veta vad marknaden kan erbjuda och kan sätta det i relation till målen med projektet. </a:t>
            </a:r>
          </a:p>
          <a:p>
            <a:endParaRPr lang="sv-SE" dirty="0"/>
          </a:p>
          <a:p>
            <a:r>
              <a:rPr lang="sv-SE" u="sng" dirty="0"/>
              <a:t>Utformning av kriterier för ökad kvalitet</a:t>
            </a:r>
          </a:p>
          <a:p>
            <a:r>
              <a:rPr lang="sv-SE" u="none" dirty="0"/>
              <a:t>Det är viktigt att beställaren formulerar kriterier anpassade till det aktuella uppdragets förutsättningar och de prioriteringar den upphandlande organisationen själv vill göra. För att ge alla anbudsgivare samma förutsättningar behöver kriterier och utvärderingsmodeller utformas och beskrivas på ett sätt som gör det tydlig vad som ska uppnås, vad som ska ingå i anbudet och hur utvärderingen kommer att gå till. På så vis blir utvärderingen transparent och objektiv.</a:t>
            </a:r>
          </a:p>
          <a:p>
            <a:endParaRPr lang="sv-SE" u="none" dirty="0"/>
          </a:p>
          <a:p>
            <a:r>
              <a:rPr lang="sv-SE" u="none" dirty="0"/>
              <a:t>Kriterier kan exempelvis omfatta:</a:t>
            </a:r>
          </a:p>
          <a:p>
            <a:endParaRPr lang="sv-SE" u="none" dirty="0"/>
          </a:p>
          <a:p>
            <a:pPr marL="171450" indent="-171450">
              <a:buFont typeface="Arial" panose="020B0604020202020204" pitchFamily="34" charset="0"/>
              <a:buChar char="•"/>
            </a:pPr>
            <a:r>
              <a:rPr lang="sv-SE" u="none" dirty="0"/>
              <a:t>Leverantörens förmåga att kunna leverera lösningar som uppfyller mål såsom exempelvis: kvalitetsaspekter, miljöaspekter eller estetiska, funktionella eller tekniska egenskaper för hur projektet kan gestaltas.</a:t>
            </a:r>
          </a:p>
          <a:p>
            <a:pPr marL="171450" indent="-171450">
              <a:buFont typeface="Arial" panose="020B0604020202020204" pitchFamily="34" charset="0"/>
              <a:buChar char="•"/>
            </a:pPr>
            <a:r>
              <a:rPr lang="sv-SE" u="none" dirty="0"/>
              <a:t>Organisation samt kvalifikationer och erfarenhet hos den personal som utses att utföra kontraktet och om kvaliteten på den personal som utsetts på ett betydande sätt kan påverka nivån på kontraktets fullgörande.</a:t>
            </a:r>
          </a:p>
          <a:p>
            <a:pPr marL="0" indent="0">
              <a:buFont typeface="Arial" panose="020B0604020202020204" pitchFamily="34" charset="0"/>
              <a:buNone/>
            </a:pPr>
            <a:endParaRPr lang="sv-SE" u="none" dirty="0"/>
          </a:p>
          <a:p>
            <a:pPr marL="0" indent="0">
              <a:buFont typeface="Arial" panose="020B0604020202020204" pitchFamily="34" charset="0"/>
              <a:buNone/>
            </a:pPr>
            <a:r>
              <a:rPr lang="sv-SE" u="none" dirty="0"/>
              <a:t>Vilka kriterier som väljs baseras på vilka effekter och mål som eftersträvas. Lite förenklat vilka kvaliteter är ni beredda att betala lite mer för att erhålla? Vilka aspekter som är aktuella bör ha identifierats i behovsanalysen.</a:t>
            </a:r>
          </a:p>
          <a:p>
            <a:endParaRPr lang="sv-SE" u="none" dirty="0"/>
          </a:p>
          <a:p>
            <a:r>
              <a:rPr lang="sv-SE" u="none" dirty="0"/>
              <a:t>Exempel på olika kriterier för utvärdering av konsulter</a:t>
            </a:r>
          </a:p>
          <a:p>
            <a:endParaRPr lang="sv-SE" u="none" dirty="0"/>
          </a:p>
          <a:p>
            <a:pPr marL="171450" indent="-171450">
              <a:buFont typeface="Arial" panose="020B0604020202020204" pitchFamily="34" charset="0"/>
              <a:buChar char="•"/>
            </a:pPr>
            <a:r>
              <a:rPr lang="sv-SE" u="none" dirty="0"/>
              <a:t>Kvalitetsskapande organisation och nyckelpersoner hos de som ska utföra tjänsten: Om kvaliteten på utsedd personal är relevant för nivån på kontraktets fullgörande bör arbetsorganisationen beaktas samt kvalifikationer och erfarenhet hos de som kommer att fullgöra det berörda kontraktet. Exempelvis hur de kommer att sätta upp sin projektorganisation. Det kan påverka kvaliteten på arbetet och därmed anbudets ekonomiska värde. Observera att kompetensen ska bedömas utifrån vad som definierats i tilldelningskriterierna. Kriterierna bör göras tydliga och ha en differentierande effekt för att få en avgörande betydelse i utvärderingen.</a:t>
            </a:r>
          </a:p>
          <a:p>
            <a:endParaRPr lang="sv-SE" u="none" dirty="0"/>
          </a:p>
          <a:p>
            <a:pPr marL="171450" indent="-171450">
              <a:buFont typeface="Arial" panose="020B0604020202020204" pitchFamily="34" charset="0"/>
              <a:buChar char="•"/>
            </a:pPr>
            <a:r>
              <a:rPr lang="sv-SE" b="1" u="none" dirty="0"/>
              <a:t>Redovisning av önskat projektgenomförande och förståelse för projektets utmaningar och förmågan att lösa dem: </a:t>
            </a:r>
            <a:r>
              <a:rPr lang="sv-SE" u="none" dirty="0"/>
              <a:t>För den upphandlande organisationen är det viktigt att bilda sig en uppfattning om anbudsgivarens förståelse för de utmaningar och komplexitet ett projekt har. En uppfattning om detta fås genom att till exempel be anbudsgivaren skriftlig redogöra för hur den ska genomföra projektet och vilka metoder som kommer användas för att utveckla projektet. Det kräver dock att man på förhand har definierat vilka utmaningar som styr och även ha fastställt vilka kriterier som kommer att ge mervärden och hur de kommer att viktas och bedömas.</a:t>
            </a:r>
          </a:p>
          <a:p>
            <a:endParaRPr lang="sv-SE" u="none" dirty="0"/>
          </a:p>
          <a:p>
            <a:pPr marL="171450" indent="-171450">
              <a:buFont typeface="Arial" panose="020B0604020202020204" pitchFamily="34" charset="0"/>
              <a:buChar char="•"/>
            </a:pPr>
            <a:r>
              <a:rPr lang="sv-SE" b="1" u="none" dirty="0"/>
              <a:t>Bedöma konsultens förmåga genom intervjuer: </a:t>
            </a:r>
            <a:r>
              <a:rPr lang="sv-SE" u="none" dirty="0"/>
              <a:t>För upphandlande organisation är det viktigt att säkra att konsulten har den kompetens och förmåga att utföra tjänsten. För att bedöma det kan intervjuer användas för att utforska konsultens samarbetsförmåga och kompetens. Det kräver att man på förhand har definierat vad syfte och mål med intervjun. Intervjuerna som genomförs ska vara kopplade till utvärderingskriterierna i annonserat underlag och baseras på det som offererats i anbudet. Intervjuerna bör utgå ifrån en i förväg uppställd lista, så att alla som intervjuas behandlas lika.</a:t>
            </a:r>
          </a:p>
          <a:p>
            <a:pPr marL="171450" indent="-171450">
              <a:buFont typeface="Arial" panose="020B0604020202020204" pitchFamily="34" charset="0"/>
              <a:buChar char="•"/>
            </a:pPr>
            <a:endParaRPr lang="sv-SE" u="none" dirty="0"/>
          </a:p>
          <a:p>
            <a:pPr marL="171450" indent="-171450">
              <a:buFont typeface="Arial" panose="020B0604020202020204" pitchFamily="34" charset="0"/>
              <a:buChar char="•"/>
            </a:pPr>
            <a:r>
              <a:rPr lang="sv-SE" b="1" u="none" dirty="0"/>
              <a:t>Gestaltningsförslag eller skisser för bedömning av en oberoende jury: </a:t>
            </a:r>
            <a:r>
              <a:rPr lang="sv-SE" u="none" dirty="0"/>
              <a:t>I upphandlingsdokumenten behöver det framgå vilka värden som eftersträvas i förslagen och ge förslag på hur de kan gestaltas. Detta är ofta en del i en projekttävling men kan användas även i andra upphandlingsförfaranden också.</a:t>
            </a:r>
          </a:p>
          <a:p>
            <a:endParaRPr lang="sv-SE" u="none" dirty="0"/>
          </a:p>
          <a:p>
            <a:pPr marL="171450" indent="-171450">
              <a:buFont typeface="Arial" panose="020B0604020202020204" pitchFamily="34" charset="0"/>
              <a:buChar char="•"/>
            </a:pPr>
            <a:r>
              <a:rPr lang="sv-SE" b="1" u="none" dirty="0"/>
              <a:t>Option för flera projekteringsskeden: </a:t>
            </a:r>
            <a:r>
              <a:rPr lang="sv-SE" u="none" dirty="0"/>
              <a:t>I ett byggprojekt är det värdefullt med kontinuitet. Arkitekter och olika konsulter som deltar i ett skede kan vara värdefulla att behålla. Kontinuiteten får man genom att införa optioner för olika projekteringsskeden. På så vis skapas förutsättningar för ett fortsatt givande samarbete genom hela projekteringen. </a:t>
            </a:r>
          </a:p>
        </p:txBody>
      </p:sp>
      <p:sp>
        <p:nvSpPr>
          <p:cNvPr id="4" name="Platshållare för bildnummer 3"/>
          <p:cNvSpPr>
            <a:spLocks noGrp="1"/>
          </p:cNvSpPr>
          <p:nvPr>
            <p:ph type="sldNum" sz="quarter" idx="5"/>
          </p:nvPr>
        </p:nvSpPr>
        <p:spPr/>
        <p:txBody>
          <a:bodyPr/>
          <a:lstStyle/>
          <a:p>
            <a:fld id="{ACB473DD-EFE9-BE41-8E83-32337D6D47A0}" type="slidenum">
              <a:rPr lang="sv-SE" smtClean="0"/>
              <a:t>35</a:t>
            </a:fld>
            <a:endParaRPr lang="sv-SE"/>
          </a:p>
        </p:txBody>
      </p:sp>
    </p:spTree>
    <p:extLst>
      <p:ext uri="{BB962C8B-B14F-4D97-AF65-F5344CB8AC3E}">
        <p14:creationId xmlns:p14="http://schemas.microsoft.com/office/powerpoint/2010/main" val="3832467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Det finns ett antal olika upphandlingsförfaranden inom offentlig upphandling.</a:t>
            </a:r>
          </a:p>
          <a:p>
            <a:endParaRPr lang="sv-SE"/>
          </a:p>
          <a:p>
            <a:r>
              <a:rPr lang="sv-SE"/>
              <a:t>Om beställaren bedömer att kvalitet och precision endast nås genom inslag av dialog med anbudsgivarna finns förfaranden som möjliggör det. Givetvis kan tjänster kopplat till arkitekttjänster och tekniska konsulttjänster även upphandlas med upphandlingsförfarande som inte medger dialoger, när det är lämpligt. Olika förfaranden finns beskrivna på Upphandlingsmyndighetens webbplats.</a:t>
            </a:r>
          </a:p>
          <a:p>
            <a:endParaRPr lang="sv-SE"/>
          </a:p>
          <a:p>
            <a:r>
              <a:rPr lang="sv-SE"/>
              <a:t>Här ger vi en kort sammanfattning av några förfaranden som möjliggör dialog över och under tröskelvärdena.</a:t>
            </a:r>
          </a:p>
        </p:txBody>
      </p:sp>
      <p:sp>
        <p:nvSpPr>
          <p:cNvPr id="4" name="Platshållare för bildnummer 3"/>
          <p:cNvSpPr>
            <a:spLocks noGrp="1"/>
          </p:cNvSpPr>
          <p:nvPr>
            <p:ph type="sldNum" sz="quarter" idx="5"/>
          </p:nvPr>
        </p:nvSpPr>
        <p:spPr/>
        <p:txBody>
          <a:bodyPr/>
          <a:lstStyle/>
          <a:p>
            <a:fld id="{ACB473DD-EFE9-BE41-8E83-32337D6D47A0}" type="slidenum">
              <a:rPr lang="sv-SE" smtClean="0"/>
              <a:t>36</a:t>
            </a:fld>
            <a:endParaRPr lang="sv-SE"/>
          </a:p>
        </p:txBody>
      </p:sp>
    </p:spTree>
    <p:extLst>
      <p:ext uri="{BB962C8B-B14F-4D97-AF65-F5344CB8AC3E}">
        <p14:creationId xmlns:p14="http://schemas.microsoft.com/office/powerpoint/2010/main" val="80954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sng" dirty="0"/>
              <a:t>Förhandlat förfarande med föregående annonsering</a:t>
            </a:r>
          </a:p>
          <a:p>
            <a:r>
              <a:rPr lang="sv-SE" dirty="0"/>
              <a:t>Förhandlat förfarandet med föregående annonsering ger möjlighet att begränsa antalet leverantörer bland de som lämnar anbud. Innan tilldelning kan förhandlingar om förbättringar i lämnade anbud utifrån uppdragets särskilda behov föras. </a:t>
            </a:r>
          </a:p>
          <a:p>
            <a:endParaRPr lang="sv-SE" dirty="0"/>
          </a:p>
          <a:p>
            <a:r>
              <a:rPr lang="sv-SE" dirty="0"/>
              <a:t>Förfarandet är möjligt att enligt lagen om offentlig upphandling (LOU) använda för uppdrag som inte kan </a:t>
            </a:r>
            <a:r>
              <a:rPr lang="sv-SE" dirty="0" err="1"/>
              <a:t>kravställas</a:t>
            </a:r>
            <a:r>
              <a:rPr lang="sv-SE" dirty="0"/>
              <a:t> i detalj utan när anbud och lösningar behöver preciseras i dialog mellan anbudsgivare och upphandlande organisation. Det kan också vara aktuellt vid uppdrag som kräver specialanpassningar eller om uppdraget inbegriper formgivning eller innovativa lösningar. Det gör att det kan vara lämpligt att använda vid köp av arkitekttjänster och tekniska konsulttjänster. I detta förfarande kan de förslag som anbudsgivarna lämnat diskuteras och kraven förtydligas. </a:t>
            </a:r>
          </a:p>
          <a:p>
            <a:endParaRPr lang="sv-SE" dirty="0"/>
          </a:p>
          <a:p>
            <a:r>
              <a:rPr lang="sv-SE" dirty="0"/>
              <a:t>I förhandlat förfarande kan även avtalsvillkor och priser förhandlas med leverantörer, så länge förhandlingen inte innebär ändringar av obligatoriska krav i upphandlingen.</a:t>
            </a:r>
          </a:p>
          <a:p>
            <a:endParaRPr lang="sv-SE" dirty="0"/>
          </a:p>
          <a:p>
            <a:r>
              <a:rPr lang="sv-SE" u="sng" dirty="0"/>
              <a:t>Förhandlat förfarande utan föregående annonsering</a:t>
            </a:r>
          </a:p>
          <a:p>
            <a:r>
              <a:rPr lang="sv-SE" dirty="0"/>
              <a:t>I ett förhandlat förfarande utan föregående annonsering får upphandlande organisation vända sig direkt till en leverantör, om förutsättningarna för förfarandet är uppfyllda. Detta kan bara användas i några särskilda undantagsfall och med försiktighet. Exempel på när detta förfarande kan användas kopplat till arkitekttjänster och tekniska konsulttjänster är om syftet med upphandlingen är att skapa eller förvärva ett unikt konstverk eller en unik konstnärlig prestation. Ett annat exempel är om det följer på en annonserad projekttävling.</a:t>
            </a:r>
          </a:p>
          <a:p>
            <a:endParaRPr lang="sv-SE" dirty="0"/>
          </a:p>
          <a:p>
            <a:r>
              <a:rPr lang="sv-SE" u="sng" dirty="0"/>
              <a:t>Projekttävling</a:t>
            </a:r>
          </a:p>
          <a:p>
            <a:r>
              <a:rPr lang="sv-SE" dirty="0"/>
              <a:t>En projekttävling innebär att ni som upphandlande organisation bjuder in till en tävling som är öppen för alla. Genom en projekttävling förvärvar ni till exempel en ritning eller en projektbeskrivning som en oberoende jury utsett till vinnande bidrag. Juryn ska bestå av opartiska och oberoende personer i förhållande till deltagarna i tävlingen. Om särskilda yrkesmässiga kvalifikationskrav ställs på deltagarna ska även minst en tredjedel av juryn uppfylla dessa krav. </a:t>
            </a:r>
          </a:p>
          <a:p>
            <a:endParaRPr lang="sv-SE" dirty="0"/>
          </a:p>
          <a:p>
            <a:r>
              <a:rPr lang="sv-SE" dirty="0"/>
              <a:t>Projekttävlingar brukar huvudsakligen användas vid stads- och landsbygdsplanering, arkitektur, formgivningsteknik men även vid köp av viss databehandling. </a:t>
            </a:r>
          </a:p>
          <a:p>
            <a:endParaRPr lang="sv-SE" dirty="0"/>
          </a:p>
          <a:p>
            <a:r>
              <a:rPr lang="sv-SE" dirty="0"/>
              <a:t>Den efterföljande tilldelningen av kontrakt med samband till projekttävlingen behöver inte konkurrensutsättas. Ett exempel kan vara i de fall en projekttävling ordnas för en arkitekttävling och tjänstekontraktet syftar till att öka detaljeringsgraden på projekteringen. Detta måste dock framgå redan av annonsen om projekttävlingen.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dirty="0">
                <a:effectLst/>
                <a:latin typeface="Segoe UI" panose="020B0502040204020203" pitchFamily="34" charset="0"/>
              </a:rPr>
              <a:t>Projekttävling används inte så ofta i dag, men det kan vara ett kraftfullt verktyg.</a:t>
            </a:r>
            <a:endParaRPr lang="sv-SE" dirty="0"/>
          </a:p>
          <a:p>
            <a:endParaRPr lang="sv-SE" dirty="0"/>
          </a:p>
          <a:p>
            <a:r>
              <a:rPr lang="sv-SE" u="sng" dirty="0"/>
              <a:t>Konkurrenspräglad dialog</a:t>
            </a:r>
          </a:p>
          <a:p>
            <a:r>
              <a:rPr lang="sv-SE" dirty="0"/>
              <a:t>Konkurrenspräglad dialog får enligt lagen om offentlig upphandling (LOU) användas i samma situationer som förhandlat förfarande med föregående annonsering. Vid konkurrenspräglad dialog finns möjlighet att föra dialog om exempelvis precisering av uppdraget, projektorganisationen, upplägg av affärs- och prismodell, exempelvis fasta priser, incitament eller rörligt arvode. </a:t>
            </a:r>
          </a:p>
          <a:p>
            <a:endParaRPr lang="sv-SE" dirty="0"/>
          </a:p>
          <a:p>
            <a:r>
              <a:rPr lang="sv-SE" dirty="0"/>
              <a:t>Förfarandet lämpar sig till exempel för komplexa projekt där det kan finnas olika arkitektoniska och tekniska lösningar. Det kan till exempel vara att få förslag på en lösning av ”transport över vatten” som kan lösas med olika former av broar men även med tunnel. Syftet är att i dialog med anbudssökandena ta fram lösningar på beställarens behov. Ni som upphandlande organisation har också möjlighet att besluta om ersättning till anbudssökande i dialogen. Det kan vara ett bra sätt att öka intresset från leverantörernas sida att delta. Förfarandet kan även användas vid upphandlingar under tröskelvärdet enligt samma förutsättningar som för över tröskelvärdet. Värt att tänka på är att förfarandet kan vara tidskrävande vilket behöver ingå i planeringen.</a:t>
            </a:r>
          </a:p>
          <a:p>
            <a:endParaRPr lang="sv-SE" dirty="0"/>
          </a:p>
          <a:p>
            <a:r>
              <a:rPr lang="sv-SE" u="sng" dirty="0"/>
              <a:t>Innovationspartnerskap</a:t>
            </a:r>
          </a:p>
          <a:p>
            <a:r>
              <a:rPr lang="sv-SE" dirty="0"/>
              <a:t>Innovationspartnerskap blir endast aktuell i de fall beställaren har behov av lösningar som inte finns på marknaden. Gällande upphandling av arkitekter och tekniska konsulttjänster för arkitektoniska lösningar och gestaltad livsmiljö skulle det till exempel kunna bli aktuellt när de tjänsterna ska kombineras med helt nya tekniska lösningar. Innovationspartnerskap får endast ingås med leverantörer som har möjlighet att bedriva separat forsknings- och utvecklingsverksamhet. Det som är utmärkande för innovationspartnerskap är möjligheten att tilldela ett upphandlingskontrakt till en eller flera leverantörer som omfattar både utvecklingen av produkten och själva köpet av den. Något nytt kontrakt ingås alltså inte, i upphandlingsrättslig mening, när organisationen senare köper den färdigutvecklade produkten. </a:t>
            </a:r>
          </a:p>
          <a:p>
            <a:endParaRPr lang="sv-SE" dirty="0"/>
          </a:p>
          <a:p>
            <a:r>
              <a:rPr lang="sv-SE" dirty="0"/>
              <a:t>En fördel med innovationspartnerskap är att det kan finnas ett tydligare kommersiellt intresse för leverantörer att ingå i ett partnerskap, eftersom de därmed kan få möjlighet att sälja sin färdiga produkt på marknaden. Men i vissa fall kan det ändå var lämpligt att ersätta leverantörerna under utvecklingstiden, exempelvis om utvecklingsfasen är förenad med stora investeringskostnader.</a:t>
            </a:r>
          </a:p>
        </p:txBody>
      </p:sp>
      <p:sp>
        <p:nvSpPr>
          <p:cNvPr id="4" name="Platshållare för bildnummer 3"/>
          <p:cNvSpPr>
            <a:spLocks noGrp="1"/>
          </p:cNvSpPr>
          <p:nvPr>
            <p:ph type="sldNum" sz="quarter" idx="5"/>
          </p:nvPr>
        </p:nvSpPr>
        <p:spPr/>
        <p:txBody>
          <a:bodyPr/>
          <a:lstStyle/>
          <a:p>
            <a:fld id="{ACB473DD-EFE9-BE41-8E83-32337D6D47A0}" type="slidenum">
              <a:rPr lang="sv-SE" smtClean="0"/>
              <a:t>37</a:t>
            </a:fld>
            <a:endParaRPr lang="sv-SE"/>
          </a:p>
        </p:txBody>
      </p:sp>
    </p:spTree>
    <p:extLst>
      <p:ext uri="{BB962C8B-B14F-4D97-AF65-F5344CB8AC3E}">
        <p14:creationId xmlns:p14="http://schemas.microsoft.com/office/powerpoint/2010/main" val="92578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Vid upphandling under tröskelvärdena är den upphandlande organisationen fri att själv utforma varje upphandling utifrån de specifika omständigheterna. Detta ställer dock krav på den upphandlande organisationen att i upphandlingsdokumenten tydligt ange hur upphandlingen ska genomföras.</a:t>
            </a:r>
          </a:p>
          <a:p>
            <a:endParaRPr lang="sv-SE" dirty="0"/>
          </a:p>
          <a:p>
            <a:r>
              <a:rPr lang="sv-SE" dirty="0"/>
              <a:t>Inget hindrar upphandlande organisationer från att hämta vägledning och inspiration från de förfaranden som är tillämpliga för upphandlingar över tröskelvärdena. Dessa kan anpassas efter behov så länge de grundläggande upphandlingsprinciperna följs. </a:t>
            </a:r>
          </a:p>
          <a:p>
            <a:endParaRPr lang="sv-SE" dirty="0"/>
          </a:p>
          <a:p>
            <a:r>
              <a:rPr lang="sv-SE" b="1" dirty="0"/>
              <a:t>Direktupphandling</a:t>
            </a:r>
            <a:r>
              <a:rPr lang="sv-SE" dirty="0"/>
              <a:t> kan användas för mindre uppdrag när värdet inte överstiger direktupphandlingsgränsen. Det finns inga formkrav, vilket gör det till en enkel process utan krav på annonsering eller anbud i visst format. Om denna form används är det viktigt att tänka på att även om värdet på tjänsten är lågt så kan resultatet komma att ligga till grund för hela entreprenaden och därmed påverka en kommande upphandling. Därför att det bra att dokumentera överenskommelsen och avtala om ansvaret för det framtagna materialet. </a:t>
            </a:r>
          </a:p>
          <a:p>
            <a:endParaRPr lang="sv-SE" dirty="0"/>
          </a:p>
          <a:p>
            <a:r>
              <a:rPr lang="sv-SE" dirty="0"/>
              <a:t>Direktupphandling kan även användas i några särskilda undantagsfall. Exempel på när det kan användas kopplat till arkitekttjänster och tekniska konsulttjänster är om syftet med upphandlingen är att skapa eller förvärva ett unikt konstverk eller en unik konstnärlig prestation. Ett annat exempel är om det följer på en annonserad projekttävling.</a:t>
            </a:r>
          </a:p>
        </p:txBody>
      </p:sp>
      <p:sp>
        <p:nvSpPr>
          <p:cNvPr id="4" name="Platshållare för bildnummer 3"/>
          <p:cNvSpPr>
            <a:spLocks noGrp="1"/>
          </p:cNvSpPr>
          <p:nvPr>
            <p:ph type="sldNum" sz="quarter" idx="5"/>
          </p:nvPr>
        </p:nvSpPr>
        <p:spPr/>
        <p:txBody>
          <a:bodyPr/>
          <a:lstStyle/>
          <a:p>
            <a:fld id="{ACB473DD-EFE9-BE41-8E83-32337D6D47A0}" type="slidenum">
              <a:rPr lang="sv-SE" smtClean="0"/>
              <a:t>38</a:t>
            </a:fld>
            <a:endParaRPr lang="sv-SE"/>
          </a:p>
        </p:txBody>
      </p:sp>
    </p:spTree>
    <p:extLst>
      <p:ext uri="{BB962C8B-B14F-4D97-AF65-F5344CB8AC3E}">
        <p14:creationId xmlns:p14="http://schemas.microsoft.com/office/powerpoint/2010/main" val="1610032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centrala värden och prioriteringar som upphandlande organisationer identifierat i förberedelsefasen bör redan från början vara utformade med tanke på möjligheten att följa upp.</a:t>
            </a:r>
          </a:p>
          <a:p>
            <a:endParaRPr lang="sv-SE" dirty="0"/>
          </a:p>
          <a:p>
            <a:r>
              <a:rPr lang="sv-SE" dirty="0"/>
              <a:t>Viktigt för uppföljning och förvaltning av avtal inom byggområdet är att återkopplingen av resultatet behöver nå fram till många olika aktörer utöver upphandlaren.</a:t>
            </a:r>
          </a:p>
        </p:txBody>
      </p:sp>
      <p:sp>
        <p:nvSpPr>
          <p:cNvPr id="4" name="Platshållare för bildnummer 3"/>
          <p:cNvSpPr>
            <a:spLocks noGrp="1"/>
          </p:cNvSpPr>
          <p:nvPr>
            <p:ph type="sldNum" sz="quarter" idx="5"/>
          </p:nvPr>
        </p:nvSpPr>
        <p:spPr/>
        <p:txBody>
          <a:bodyPr/>
          <a:lstStyle/>
          <a:p>
            <a:fld id="{ACB473DD-EFE9-BE41-8E83-32337D6D47A0}" type="slidenum">
              <a:rPr lang="sv-SE" smtClean="0"/>
              <a:t>39</a:t>
            </a:fld>
            <a:endParaRPr lang="sv-SE"/>
          </a:p>
        </p:txBody>
      </p:sp>
    </p:spTree>
    <p:extLst>
      <p:ext uri="{BB962C8B-B14F-4D97-AF65-F5344CB8AC3E}">
        <p14:creationId xmlns:p14="http://schemas.microsoft.com/office/powerpoint/2010/main" val="424916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här utbildningspaketet innehåller följande delar:</a:t>
            </a:r>
          </a:p>
          <a:p>
            <a:pPr marL="228600" indent="-228600">
              <a:buAutoNum type="arabicPeriod"/>
            </a:pPr>
            <a:r>
              <a:rPr lang="sv-SE" dirty="0"/>
              <a:t>En introduktion till hur kvalitetsaspekter i Arkitektur och gestaltad livsmiljö kan tas tillvara genom upphandling. </a:t>
            </a:r>
          </a:p>
          <a:p>
            <a:pPr marL="228600" indent="-228600">
              <a:buAutoNum type="arabicPeriod"/>
            </a:pPr>
            <a:r>
              <a:rPr lang="sv-SE" dirty="0"/>
              <a:t>Hur förbereder ni och planerar en upphandling för att ta till vara arkitektonisk kvalitet genom hela byggprocessen.</a:t>
            </a:r>
          </a:p>
          <a:p>
            <a:pPr marL="228600" indent="-228600">
              <a:buAutoNum type="arabicPeriod"/>
            </a:pPr>
            <a:r>
              <a:rPr lang="sv-SE" dirty="0"/>
              <a:t>Nu är det dags att genomföra upphandlingen där följande delar ingår:</a:t>
            </a:r>
            <a:br>
              <a:rPr lang="sv-SE" dirty="0"/>
            </a:br>
            <a:r>
              <a:rPr lang="sv-SE" dirty="0"/>
              <a:t>- ta fram upphandlingsdokument</a:t>
            </a:r>
            <a:br>
              <a:rPr lang="sv-SE" dirty="0"/>
            </a:br>
            <a:r>
              <a:rPr lang="sv-SE" dirty="0"/>
              <a:t>- annonsera</a:t>
            </a:r>
            <a:br>
              <a:rPr lang="sv-SE" dirty="0"/>
            </a:br>
            <a:r>
              <a:rPr lang="sv-SE" dirty="0"/>
              <a:t>- pröva och utvärdera inkomna anbud.</a:t>
            </a:r>
          </a:p>
          <a:p>
            <a:pPr marL="228600" indent="-228600">
              <a:buAutoNum type="arabicPeriod"/>
            </a:pPr>
            <a:r>
              <a:rPr lang="sv-SE" dirty="0"/>
              <a:t>Uppföljning och förvaltning av avtal för arkitekt- och teknikkonsulttjänster</a:t>
            </a:r>
          </a:p>
          <a:p>
            <a:pPr marL="228600" indent="-228600">
              <a:buAutoNum type="arabicPeriod"/>
            </a:pPr>
            <a:endParaRPr lang="sv-SE" dirty="0"/>
          </a:p>
          <a:p>
            <a:pPr marL="228600" indent="-228600">
              <a:buAutoNum type="arabicPeriod"/>
            </a:pPr>
            <a:endParaRPr lang="sv-SE" dirty="0"/>
          </a:p>
          <a:p>
            <a:pPr marL="228600" indent="-228600">
              <a:buAutoNum type="arabicPeriod"/>
            </a:pPr>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4</a:t>
            </a:fld>
            <a:endParaRPr lang="sv-SE"/>
          </a:p>
        </p:txBody>
      </p:sp>
    </p:spTree>
    <p:extLst>
      <p:ext uri="{BB962C8B-B14F-4D97-AF65-F5344CB8AC3E}">
        <p14:creationId xmlns:p14="http://schemas.microsoft.com/office/powerpoint/2010/main" val="1607071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byggprocessen är överlämningar mellan olika aktörer, och skeden, en potentiell risk för missförstånd och förlorad information. När arbetet inom avtalet ska påbörjas kan skriftlig dokumentation behöva kompletteras med möten för att räta ut eventuella oklarheter i underlag eller intentioner. I dessa möten är det en fördel om nyckelpersonerna i framtagningen av dokumentationen (de som projekterat) kan delta. Ett ytterligare sätt att öka precisionen av överlämningen kan vara att beställaren arrangerar ett besök med leverantören på plats för det aktuella bygget.</a:t>
            </a:r>
          </a:p>
          <a:p>
            <a:endParaRPr lang="sv-SE" dirty="0"/>
          </a:p>
          <a:p>
            <a:r>
              <a:rPr lang="sv-SE" dirty="0"/>
              <a:t>Kvalitetsfrågor inom arkitektur är ofta interdisciplinära frågor som kräver tät avstämning mellan de olika projekteringsdisciplinerna. Ambitioner kring samarbetsformer i byggprojektet kan behöva initieras som en del av överlämningen. </a:t>
            </a:r>
          </a:p>
          <a:p>
            <a:endParaRPr lang="sv-SE" dirty="0"/>
          </a:p>
          <a:p>
            <a:r>
              <a:rPr lang="sv-SE" dirty="0"/>
              <a:t>Det är inte ovanligt att eventuella brister i efterlevnaden av kraven sker längre ned i underleverantörskedjan. I förvaltningsfasen av avtal med entreprenör behöver därför särskild uppmärksamhet läggas på säkerställande av att kvalitetskraven även förs vidare i underleverantörskedjan. Även om det är entreprenörens ansvar att föra vidare kraven kan en viss kontroll av processen och systematiken i detta vara på sin plats om det inte gjorts tidigare. Ett exempel på detta är att förhöra sig om konsultens eller entreprenörens rutiner för upphandling av underleverantörer.</a:t>
            </a:r>
          </a:p>
          <a:p>
            <a:endParaRPr lang="sv-SE" dirty="0"/>
          </a:p>
          <a:p>
            <a:r>
              <a:rPr lang="sv-SE" dirty="0"/>
              <a:t>Uppföljning av kvalitetskrav inom arkitektur är viktigt för att uppnå den effekt man vill uppnå. Beställaren kan ställa krav på hur uppföljning ska gå till om leverantören ansvarar för detta arbete. De värden och prioriteringar som fastslogs redan i förberedelsefasen bör vara en av utgångspunkterna i uppföljningen. Uppföljningen sker vanligen flera år efter att värdena och prioriteringar formulerats och dessa bör därför redan från början vara utformade med tanke på uppföljningsbarhet för att underlätta ett </a:t>
            </a:r>
            <a:r>
              <a:rPr lang="sv-SE" dirty="0" err="1"/>
              <a:t>projektanpassat</a:t>
            </a:r>
            <a:r>
              <a:rPr lang="sv-SE" dirty="0"/>
              <a:t> fokus i uppföljningen. </a:t>
            </a:r>
          </a:p>
          <a:p>
            <a:endParaRPr lang="sv-SE" dirty="0"/>
          </a:p>
          <a:p>
            <a:r>
              <a:rPr lang="sv-SE" dirty="0"/>
              <a:t>Vem som genomför uppföljningen kan variera mellan olika upphandlande organisationer. Det viktiga är att fastställa vem som ska göra den. I vissa organisationer är det fastighets- eller byggnadskontoret, eller trafik- eller gatukontoret för vägprojekt, som gör uppföljningen. I andra organisationer kan uppföljningen hanteras av beställare som är behovsägare, det vill säga den som ska använda eller förvalta bygget senare eller liknande funktion. Uppföljningen kan genomföras med egna resurser hos den upphandlande organisationen eller med hjälp av ombud eller konsult för organisationen.</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40</a:t>
            </a:fld>
            <a:endParaRPr lang="sv-SE"/>
          </a:p>
        </p:txBody>
      </p:sp>
    </p:spTree>
    <p:extLst>
      <p:ext uri="{BB962C8B-B14F-4D97-AF65-F5344CB8AC3E}">
        <p14:creationId xmlns:p14="http://schemas.microsoft.com/office/powerpoint/2010/main" val="2502270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många upphandlande organisationer är byggprojekt en företeelse som återkommer sällan, åtminstone vissa typer av byggnadsverk. Det finns en generell utmaning i arbetet med erfarenhetsåterföring både inom ramen för den pågående byggprocessen och för kommande eller parallella byggprocesser. Utmaningen gäller även kvalitetsfrågor inom arkitektur. Den </a:t>
            </a:r>
            <a:r>
              <a:rPr lang="sv-SE" b="1" dirty="0"/>
              <a:t>rena avtalsuppföljningen bör därför kompletteras med erfarenhetsåterförande moment</a:t>
            </a:r>
            <a:r>
              <a:rPr lang="sv-SE" dirty="0"/>
              <a:t>. Detta kan gälla såväl vid projektets slut som efter en avslutad fas i byggprocessen.  </a:t>
            </a:r>
          </a:p>
          <a:p>
            <a:endParaRPr lang="sv-SE" dirty="0"/>
          </a:p>
          <a:p>
            <a:r>
              <a:rPr lang="sv-SE" dirty="0"/>
              <a:t>Vid uppföljning av kvalitetsaspekter i upphandling är det viktigt att informationen förs vidare till berörd part med en genomtänkt systematik. Syftet är att alla led i byggprocessen, men även aktörer i kommande eller parallella byggprocesser som organisationen genomför, ska få en möjlighet att dra nytta av lärdomar och undvika upprepade misstag. </a:t>
            </a:r>
          </a:p>
          <a:p>
            <a:endParaRPr lang="sv-SE" dirty="0"/>
          </a:p>
          <a:p>
            <a:pPr>
              <a:lnSpc>
                <a:spcPts val="1500"/>
              </a:lnSpc>
            </a:pPr>
            <a:r>
              <a:rPr lang="sv-SE" dirty="0">
                <a:effectLst/>
                <a:ea typeface="MS Gothic" panose="020B0609070205080204" pitchFamily="49" charset="-128"/>
                <a:cs typeface="Times New Roman" panose="02020603050405020304" pitchFamily="18" charset="0"/>
              </a:rPr>
              <a:t>Tänk på följande när det gäller återkoppling till</a:t>
            </a:r>
          </a:p>
          <a:p>
            <a:pPr marL="342900" lvl="0" indent="-342900">
              <a:lnSpc>
                <a:spcPts val="1500"/>
              </a:lnSpc>
              <a:buFont typeface="Symbol" panose="05050102010706020507" pitchFamily="18" charset="2"/>
              <a:buChar char=""/>
            </a:pPr>
            <a:r>
              <a:rPr lang="sv-SE" b="1" dirty="0">
                <a:effectLst/>
                <a:ea typeface="Georgia" panose="02040502050405020303" pitchFamily="18" charset="0"/>
                <a:cs typeface="Times New Roman" panose="02020603050405020304" pitchFamily="18" charset="0"/>
              </a:rPr>
              <a:t>upphandlare</a:t>
            </a:r>
            <a:r>
              <a:rPr lang="sv-SE" dirty="0">
                <a:effectLst/>
                <a:ea typeface="Georgia" panose="02040502050405020303" pitchFamily="18" charset="0"/>
                <a:cs typeface="Times New Roman" panose="02020603050405020304" pitchFamily="18" charset="0"/>
              </a:rPr>
              <a:t>: Information av intresse för kommande upphandlingar.</a:t>
            </a:r>
          </a:p>
          <a:p>
            <a:pPr marL="342900" lvl="0" indent="-342900">
              <a:lnSpc>
                <a:spcPts val="1500"/>
              </a:lnSpc>
              <a:buFont typeface="Symbol" panose="05050102010706020507" pitchFamily="18" charset="2"/>
              <a:buChar char=""/>
            </a:pPr>
            <a:r>
              <a:rPr lang="sv-SE" b="1" dirty="0">
                <a:effectLst/>
                <a:ea typeface="Georgia" panose="02040502050405020303" pitchFamily="18" charset="0"/>
                <a:cs typeface="Times New Roman" panose="02020603050405020304" pitchFamily="18" charset="0"/>
              </a:rPr>
              <a:t>ansvarig för projektering och projektledning</a:t>
            </a:r>
            <a:r>
              <a:rPr lang="sv-SE" dirty="0">
                <a:effectLst/>
                <a:ea typeface="Georgia" panose="02040502050405020303" pitchFamily="18" charset="0"/>
                <a:cs typeface="Times New Roman" panose="02020603050405020304" pitchFamily="18" charset="0"/>
              </a:rPr>
              <a:t>: Andra byggprojekt behöver information om hur väl projekteringsprocessen fungerat samt lärdomar från produktion och driftsättning.</a:t>
            </a:r>
          </a:p>
          <a:p>
            <a:pPr marL="342900" lvl="0" indent="-342900">
              <a:lnSpc>
                <a:spcPts val="1500"/>
              </a:lnSpc>
              <a:buFont typeface="Symbol" panose="05050102010706020507" pitchFamily="18" charset="2"/>
              <a:buChar char=""/>
            </a:pPr>
            <a:r>
              <a:rPr lang="sv-SE" b="1" dirty="0">
                <a:effectLst/>
                <a:ea typeface="Georgia" panose="02040502050405020303" pitchFamily="18" charset="0"/>
                <a:cs typeface="Times New Roman" panose="02020603050405020304" pitchFamily="18" charset="0"/>
              </a:rPr>
              <a:t>ansvarig för förvaltning</a:t>
            </a:r>
            <a:r>
              <a:rPr lang="sv-SE" dirty="0">
                <a:effectLst/>
                <a:ea typeface="Georgia" panose="02040502050405020303" pitchFamily="18" charset="0"/>
                <a:cs typeface="Times New Roman" panose="02020603050405020304" pitchFamily="18" charset="0"/>
              </a:rPr>
              <a:t>: Lärdomar och information från driftsättning och injustering av system. </a:t>
            </a:r>
          </a:p>
          <a:p>
            <a:pPr marL="342900" lvl="0" indent="-342900">
              <a:lnSpc>
                <a:spcPts val="1500"/>
              </a:lnSpc>
              <a:buFont typeface="Symbol" panose="05050102010706020507" pitchFamily="18" charset="2"/>
              <a:buChar char=""/>
            </a:pPr>
            <a:r>
              <a:rPr lang="sv-SE" b="1" dirty="0">
                <a:effectLst/>
                <a:ea typeface="Georgia" panose="02040502050405020303" pitchFamily="18" charset="0"/>
                <a:cs typeface="Times New Roman" panose="02020603050405020304" pitchFamily="18" charset="0"/>
              </a:rPr>
              <a:t>beslutsfattare och verksamhetsledning</a:t>
            </a:r>
            <a:r>
              <a:rPr lang="sv-SE" dirty="0">
                <a:effectLst/>
                <a:ea typeface="Georgia" panose="02040502050405020303" pitchFamily="18" charset="0"/>
                <a:cs typeface="Times New Roman" panose="02020603050405020304" pitchFamily="18" charset="0"/>
              </a:rPr>
              <a:t>: Information om grad av måluppfyllelse och strategiska lärdomar.</a:t>
            </a:r>
          </a:p>
          <a:p>
            <a:pPr marL="342900" lvl="0" indent="-342900">
              <a:lnSpc>
                <a:spcPts val="1500"/>
              </a:lnSpc>
              <a:buFont typeface="Symbol" panose="05050102010706020507" pitchFamily="18" charset="2"/>
              <a:buChar char=""/>
            </a:pPr>
            <a:r>
              <a:rPr lang="sv-SE" b="1" dirty="0">
                <a:effectLst/>
                <a:ea typeface="Georgia" panose="02040502050405020303" pitchFamily="18" charset="0"/>
                <a:cs typeface="Times New Roman" panose="02020603050405020304" pitchFamily="18" charset="0"/>
              </a:rPr>
              <a:t>planprocessen (kommun)</a:t>
            </a:r>
            <a:r>
              <a:rPr lang="sv-SE" dirty="0">
                <a:effectLst/>
                <a:ea typeface="Georgia" panose="02040502050405020303" pitchFamily="18" charset="0"/>
                <a:cs typeface="Times New Roman" panose="02020603050405020304" pitchFamily="18" charset="0"/>
              </a:rPr>
              <a:t>: Ibland framkommer centrala lärdomar i uppföljningen av intresse för kommande planprocesser. </a:t>
            </a:r>
            <a:r>
              <a:rPr lang="sv-SE" dirty="0">
                <a:effectLst/>
                <a:ea typeface="Georgia" panose="02040502050405020303" pitchFamily="18" charset="0"/>
                <a:cs typeface="Georgia" panose="02040502050405020303" pitchFamily="18" charset="0"/>
              </a:rPr>
              <a:t>Det kan exempelvis handla om oavsedda bieffekter av krav i detaljplanen.</a:t>
            </a:r>
            <a:endParaRPr lang="sv-SE" dirty="0">
              <a:effectLst/>
              <a:ea typeface="Georgia" panose="02040502050405020303" pitchFamily="18" charset="0"/>
              <a:cs typeface="Times New Roman" panose="02020603050405020304" pitchFamily="18" charset="0"/>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41</a:t>
            </a:fld>
            <a:endParaRPr lang="sv-SE"/>
          </a:p>
        </p:txBody>
      </p:sp>
    </p:spTree>
    <p:extLst>
      <p:ext uri="{BB962C8B-B14F-4D97-AF65-F5344CB8AC3E}">
        <p14:creationId xmlns:p14="http://schemas.microsoft.com/office/powerpoint/2010/main" val="1162507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 här filmen summerar det vi har gått igenom av upphandling av arkitekter och konsulter för arkitektur och gestaltad livsmiljö med kvalitet. </a:t>
            </a:r>
          </a:p>
        </p:txBody>
      </p:sp>
      <p:sp>
        <p:nvSpPr>
          <p:cNvPr id="4" name="Platshållare för bildnummer 3"/>
          <p:cNvSpPr>
            <a:spLocks noGrp="1"/>
          </p:cNvSpPr>
          <p:nvPr>
            <p:ph type="sldNum" sz="quarter" idx="5"/>
          </p:nvPr>
        </p:nvSpPr>
        <p:spPr/>
        <p:txBody>
          <a:bodyPr/>
          <a:lstStyle/>
          <a:p>
            <a:fld id="{ACB473DD-EFE9-BE41-8E83-32337D6D47A0}" type="slidenum">
              <a:rPr lang="sv-SE" smtClean="0"/>
              <a:t>42</a:t>
            </a:fld>
            <a:endParaRPr lang="sv-SE"/>
          </a:p>
        </p:txBody>
      </p:sp>
    </p:spTree>
    <p:extLst>
      <p:ext uri="{BB962C8B-B14F-4D97-AF65-F5344CB8AC3E}">
        <p14:creationId xmlns:p14="http://schemas.microsoft.com/office/powerpoint/2010/main" val="30447274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God arkitektur handlar inte bara om gestaltning. God arkitektur ska bidra till ett hållbart, jämlikt och integrerat samhälle. </a:t>
            </a:r>
          </a:p>
          <a:p>
            <a:endParaRPr lang="sv-SE" dirty="0"/>
          </a:p>
          <a:p>
            <a:r>
              <a:rPr lang="sv-SE" dirty="0"/>
              <a:t>Där kan offentlig upphandling användas som ett strategiskt viktigt verktyg. </a:t>
            </a:r>
          </a:p>
          <a:p>
            <a:endParaRPr lang="sv-SE" dirty="0"/>
          </a:p>
          <a:p>
            <a:r>
              <a:rPr lang="sv-SE" dirty="0"/>
              <a:t>För att få ett lyckat resultat är bland annat följande avgörande:</a:t>
            </a:r>
          </a:p>
          <a:p>
            <a:pPr marL="171450" indent="-171450">
              <a:buFont typeface="Arial" panose="020B0604020202020204" pitchFamily="34" charset="0"/>
              <a:buChar char="•"/>
            </a:pPr>
            <a:r>
              <a:rPr lang="sv-SE" dirty="0"/>
              <a:t>Förberedelsefasen – där slutanvändarna identifieras och kvalitetskrav på estetik, tillgänglighet och miljö formuleras.</a:t>
            </a:r>
          </a:p>
          <a:p>
            <a:pPr marL="171450" indent="-171450">
              <a:buFont typeface="Arial" panose="020B0604020202020204" pitchFamily="34" charset="0"/>
              <a:buChar char="•"/>
            </a:pPr>
            <a:r>
              <a:rPr lang="sv-SE" dirty="0"/>
              <a:t>Det är viktigt att ha god planering och kompetenta resurser under hela processen. Att ha rätt kompetens i förstudien är bara första steget. Kvalitetsaspekter inom arkitektur måste omsättas i projekteringsresultatet och vårdas genom hela byggprocessen. Det är lätt hänt att ursprungliga intentioner tappas bort längs vägen i entreprenadupphandling, detaljprojektering och praktiskt utförande.</a:t>
            </a:r>
          </a:p>
          <a:p>
            <a:pPr marL="171450" indent="-171450">
              <a:buFont typeface="Arial" panose="020B0604020202020204" pitchFamily="34" charset="0"/>
              <a:buChar char="•"/>
            </a:pPr>
            <a:r>
              <a:rPr lang="sv-SE" dirty="0"/>
              <a:t>Beställarens engagemang är avgörande. Under projektering och produktion måste du som beställare säkerställa att nyckelpersoner såsom projekteringsledare, byggprojektledare och produktionschef är införstådda i prioriteringarna. Var aktiv och stäm av kvalitetsfrågor</a:t>
            </a:r>
          </a:p>
          <a:p>
            <a:pPr marL="171450" indent="-171450">
              <a:buFont typeface="Arial" panose="020B0604020202020204" pitchFamily="34" charset="0"/>
              <a:buChar char="•"/>
            </a:pPr>
            <a:r>
              <a:rPr lang="sv-SE" dirty="0"/>
              <a:t>En realistisk tidplan skapar goda förutsättningar för en effektiv upphandling med ett slutresultat av hög kvalitet</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För att se om den önskade effekten är uppnådd är uppföljning viktig.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a:t>
            </a:r>
          </a:p>
          <a:p>
            <a:pPr marL="0" indent="0">
              <a:buFont typeface="Arial" panose="020B0604020202020204" pitchFamily="34" charset="0"/>
              <a:buNone/>
            </a:pPr>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43</a:t>
            </a:fld>
            <a:endParaRPr lang="sv-SE"/>
          </a:p>
        </p:txBody>
      </p:sp>
    </p:spTree>
    <p:extLst>
      <p:ext uri="{BB962C8B-B14F-4D97-AF65-F5344CB8AC3E}">
        <p14:creationId xmlns:p14="http://schemas.microsoft.com/office/powerpoint/2010/main" val="877696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44</a:t>
            </a:fld>
            <a:endParaRPr lang="sv-SE"/>
          </a:p>
        </p:txBody>
      </p:sp>
    </p:spTree>
    <p:extLst>
      <p:ext uri="{BB962C8B-B14F-4D97-AF65-F5344CB8AC3E}">
        <p14:creationId xmlns:p14="http://schemas.microsoft.com/office/powerpoint/2010/main" val="2777879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a:t>
            </a:fld>
            <a:endParaRPr lang="sv-SE"/>
          </a:p>
        </p:txBody>
      </p:sp>
    </p:spTree>
    <p:extLst>
      <p:ext uri="{BB962C8B-B14F-4D97-AF65-F5344CB8AC3E}">
        <p14:creationId xmlns:p14="http://schemas.microsoft.com/office/powerpoint/2010/main" val="2287293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En kort introduktionsfilm om hur upphandlande organisationer kan ta tillvara kvalitetsaspekter i arkitektur genom upphandling. </a:t>
            </a:r>
          </a:p>
        </p:txBody>
      </p:sp>
      <p:sp>
        <p:nvSpPr>
          <p:cNvPr id="4" name="Platshållare för bildnummer 3"/>
          <p:cNvSpPr>
            <a:spLocks noGrp="1"/>
          </p:cNvSpPr>
          <p:nvPr>
            <p:ph type="sldNum" sz="quarter" idx="5"/>
          </p:nvPr>
        </p:nvSpPr>
        <p:spPr/>
        <p:txBody>
          <a:bodyPr/>
          <a:lstStyle/>
          <a:p>
            <a:fld id="{ACB473DD-EFE9-BE41-8E83-32337D6D47A0}" type="slidenum">
              <a:rPr lang="sv-SE" smtClean="0"/>
              <a:t>6</a:t>
            </a:fld>
            <a:endParaRPr lang="sv-SE"/>
          </a:p>
        </p:txBody>
      </p:sp>
    </p:spTree>
    <p:extLst>
      <p:ext uri="{BB962C8B-B14F-4D97-AF65-F5344CB8AC3E}">
        <p14:creationId xmlns:p14="http://schemas.microsoft.com/office/powerpoint/2010/main" val="598818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1" i="0" dirty="0">
                <a:solidFill>
                  <a:srgbClr val="000000"/>
                </a:solidFill>
                <a:effectLst/>
                <a:latin typeface="IBM Plex Sans" panose="020B0503050203000203" pitchFamily="34" charset="0"/>
              </a:rPr>
              <a:t>Nationellt mål för arkitektur-, form- och designpolitiken</a:t>
            </a:r>
          </a:p>
          <a:p>
            <a:pPr algn="l"/>
            <a:r>
              <a:rPr lang="sv-SE" b="0" i="0" dirty="0">
                <a:solidFill>
                  <a:srgbClr val="000000"/>
                </a:solidFill>
                <a:effectLst/>
                <a:latin typeface="IBM Plex Sans" panose="020B0503050203000203" pitchFamily="34" charset="0"/>
              </a:rPr>
              <a:t>Arkitektur, form och design ska bidra till ett hållbart, jämlikt och mindre segregerat samhälle med omsorgsfullt gestaltade livsmiljöer, där alla ges goda förutsättningar att påverka utvecklingen av den gemensamma miljön. </a:t>
            </a:r>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7</a:t>
            </a:fld>
            <a:endParaRPr lang="sv-SE"/>
          </a:p>
        </p:txBody>
      </p:sp>
    </p:spTree>
    <p:extLst>
      <p:ext uri="{BB962C8B-B14F-4D97-AF65-F5344CB8AC3E}">
        <p14:creationId xmlns:p14="http://schemas.microsoft.com/office/powerpoint/2010/main" val="3932647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000000"/>
                </a:solidFill>
                <a:effectLst/>
                <a:latin typeface="IBM Plex Sans" panose="020B0503050203000203" pitchFamily="34" charset="0"/>
              </a:rPr>
              <a:t>Byggprocessen kan vara lång och innehålla olika upphandlingar, såväl entreprenad som vara och tjänst. För att främja god kvalitet vid skapandet av nya eller befintliga byggnader, krävs väl planerade och förberedda upphandlingar av både konsulttjänster och entreprenad. Förarbetet är avgörande för att möta organisationens behov och mål i ett lyckat projekt.</a:t>
            </a:r>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8</a:t>
            </a:fld>
            <a:endParaRPr lang="sv-SE"/>
          </a:p>
        </p:txBody>
      </p:sp>
    </p:spTree>
    <p:extLst>
      <p:ext uri="{BB962C8B-B14F-4D97-AF65-F5344CB8AC3E}">
        <p14:creationId xmlns:p14="http://schemas.microsoft.com/office/powerpoint/2010/main" val="356391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000000"/>
                </a:solidFill>
                <a:effectLst/>
                <a:latin typeface="IBM Plex Sans" panose="020B0503050203000203" pitchFamily="34" charset="0"/>
              </a:rPr>
              <a:t>Redan i planeringsskedet behöver beställaren se till projektet som helhet och ta fram projektmål för arkitektonisk kvalitet i varje processteg. För att bygga upp en förståelse och skapa förutsättningar för gestaltningsmässiga värden i ett byggprojekt, behöver exempelvis följande faktorer beaktas:</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verksamhetens mål och visioner i projektet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planering av resurser i projektet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budgetramar och kostnader i projektet</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entreprenad- och samverkansformer</a:t>
            </a:r>
          </a:p>
          <a:p>
            <a:pPr algn="l">
              <a:buFont typeface="Arial" panose="020B0604020202020204" pitchFamily="34" charset="0"/>
              <a:buChar char="•"/>
            </a:pPr>
            <a:r>
              <a:rPr lang="sv-SE" b="0" i="0" dirty="0">
                <a:solidFill>
                  <a:srgbClr val="000000"/>
                </a:solidFill>
                <a:effectLst/>
                <a:latin typeface="IBM Plex Sans" panose="020B0503050203000203" pitchFamily="34" charset="0"/>
              </a:rPr>
              <a:t> upphandlingsstrategi för hela projektet.</a:t>
            </a:r>
          </a:p>
          <a:p>
            <a:pPr algn="l"/>
            <a:endParaRPr lang="sv-SE" b="0" i="0" dirty="0">
              <a:solidFill>
                <a:srgbClr val="000000"/>
              </a:solidFill>
              <a:effectLst/>
              <a:latin typeface="IBM Plex Sans" panose="020B0503050203000203" pitchFamily="34" charset="0"/>
            </a:endParaRPr>
          </a:p>
          <a:p>
            <a:pPr algn="l"/>
            <a:r>
              <a:rPr lang="sv-SE" b="0" i="0" dirty="0">
                <a:solidFill>
                  <a:srgbClr val="000000"/>
                </a:solidFill>
                <a:effectLst/>
                <a:latin typeface="IBM Plex Sans" panose="020B0503050203000203" pitchFamily="34" charset="0"/>
              </a:rPr>
              <a:t>I förarbetet har beställaren en central roll men det är också viktigt att skapa en arbetsgrupp med olika kompetenser för att tillsammans välja upphandlingsstrategi och göra en grundlig marknadsanalys.</a:t>
            </a:r>
          </a:p>
        </p:txBody>
      </p:sp>
      <p:sp>
        <p:nvSpPr>
          <p:cNvPr id="4" name="Platshållare för bildnummer 3"/>
          <p:cNvSpPr>
            <a:spLocks noGrp="1"/>
          </p:cNvSpPr>
          <p:nvPr>
            <p:ph type="sldNum" sz="quarter" idx="5"/>
          </p:nvPr>
        </p:nvSpPr>
        <p:spPr/>
        <p:txBody>
          <a:bodyPr/>
          <a:lstStyle/>
          <a:p>
            <a:fld id="{ACB473DD-EFE9-BE41-8E83-32337D6D47A0}" type="slidenum">
              <a:rPr lang="sv-SE" smtClean="0"/>
              <a:t>9</a:t>
            </a:fld>
            <a:endParaRPr lang="sv-SE"/>
          </a:p>
        </p:txBody>
      </p:sp>
    </p:spTree>
    <p:extLst>
      <p:ext uri="{BB962C8B-B14F-4D97-AF65-F5344CB8AC3E}">
        <p14:creationId xmlns:p14="http://schemas.microsoft.com/office/powerpoint/2010/main" val="1189536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Utbildning Uppnå kvalitet i arkitektur vid upphandling</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Utbildning Uppnå kvalitet i arkitektur vid upphandling</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Utbildning Uppnå kvalitet i arkitektur vid upphandling</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3384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0"/>
            <a:ext cx="58236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Utbildning Uppnå kvalitet i arkitektur vid upphandling</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Utbildning Uppnå kvalitet i arkitektur vid upphandling</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Utbildning Uppnå kvalitet i arkitektur vid upphandling</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Tree>
    <p:extLst>
      <p:ext uri="{BB962C8B-B14F-4D97-AF65-F5344CB8AC3E}">
        <p14:creationId xmlns:p14="http://schemas.microsoft.com/office/powerpoint/2010/main" val="309264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Utbildning Uppnå kvalitet i arkitektur vid upphandling</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Utbildning Uppnå kvalitet i arkitektur vid upphandling</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Utbildning Uppnå kvalitet i arkitektur vid upphandling</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Utbildning Uppnå kvalitet i arkitektur vid upphandling</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Utbildning Uppnå kvalitet i arkitektur vid upphandling</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Utbildning Uppnå kvalitet i arkitektur vid upphandling</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2" r:id="rId4"/>
    <p:sldLayoutId id="2147483651" r:id="rId5"/>
    <p:sldLayoutId id="2147483666" r:id="rId6"/>
    <p:sldLayoutId id="2147483663" r:id="rId7"/>
    <p:sldLayoutId id="2147483650" r:id="rId8"/>
    <p:sldLayoutId id="2147483653" r:id="rId9"/>
    <p:sldLayoutId id="2147483669" r:id="rId10"/>
    <p:sldLayoutId id="2147483667" r:id="rId11"/>
    <p:sldLayoutId id="2147483657" r:id="rId1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video" Target="https://www.youtube.com/embed/tHeelb5lRgU?feature=oembed" TargetMode="External"/><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video" Target="https://www.youtube.com/embed/jZEeFp3-QZA?feature=oembed" TargetMode="External"/><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hyperlink" Target="https://www.linkedin.com/company/upphandlingsmyndigheten/" TargetMode="External"/><Relationship Id="rId3" Type="http://schemas.openxmlformats.org/officeDocument/2006/relationships/hyperlink" Target="https://www.upphandlingsmyndigheten.se/" TargetMode="External"/><Relationship Id="rId7" Type="http://schemas.openxmlformats.org/officeDocument/2006/relationships/image" Target="../media/image23.emf"/><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hyperlink" Target="https://twitter.com/uhmynd" TargetMode="External"/><Relationship Id="rId5" Type="http://schemas.openxmlformats.org/officeDocument/2006/relationships/image" Target="../media/image22.emf"/><Relationship Id="rId10" Type="http://schemas.openxmlformats.org/officeDocument/2006/relationships/hyperlink" Target="https://www.youtube.com/channel/UC7NZGFkIJjeuraoKXI3GAWw?view_as=subscriber" TargetMode="External"/><Relationship Id="rId4" Type="http://schemas.openxmlformats.org/officeDocument/2006/relationships/hyperlink" Target="https://www.upphandlingsmyndigheten.se/frageportalen" TargetMode="External"/><Relationship Id="rId9" Type="http://schemas.openxmlformats.org/officeDocument/2006/relationships/image" Target="../media/image24.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EHdopJNlJ-E?feature=oembed"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Upphandlingsmyndighetens logotyp">
            <a:extLst>
              <a:ext uri="{FF2B5EF4-FFF2-40B4-BE49-F238E27FC236}">
                <a16:creationId xmlns:a16="http://schemas.microsoft.com/office/drawing/2014/main" id="{89D0456F-F8D7-15A9-0791-7894974183A7}"/>
              </a:ext>
            </a:extLst>
          </p:cNvPr>
          <p:cNvPicPr>
            <a:picLocks noChangeAspect="1"/>
          </p:cNvPicPr>
          <p:nvPr/>
        </p:nvPicPr>
        <p:blipFill>
          <a:blip r:embed="rId3"/>
          <a:stretch>
            <a:fillRect/>
          </a:stretch>
        </p:blipFill>
        <p:spPr>
          <a:xfrm>
            <a:off x="9759612" y="353505"/>
            <a:ext cx="1921317" cy="687017"/>
          </a:xfrm>
          <a:prstGeom prst="rect">
            <a:avLst/>
          </a:prstGeom>
        </p:spPr>
      </p:pic>
      <p:sp>
        <p:nvSpPr>
          <p:cNvPr id="3" name="Rubrik 2">
            <a:extLst>
              <a:ext uri="{FF2B5EF4-FFF2-40B4-BE49-F238E27FC236}">
                <a16:creationId xmlns:a16="http://schemas.microsoft.com/office/drawing/2014/main" id="{AAABD368-7BB7-1D32-E2DE-5C6E19F6770C}"/>
              </a:ext>
            </a:extLst>
          </p:cNvPr>
          <p:cNvSpPr txBox="1">
            <a:spLocks noGrp="1"/>
          </p:cNvSpPr>
          <p:nvPr>
            <p:ph type="title" idx="4294967295"/>
          </p:nvPr>
        </p:nvSpPr>
        <p:spPr>
          <a:xfrm>
            <a:off x="889373" y="1869498"/>
            <a:ext cx="9853283" cy="2655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kumimoji="0" lang="sv-SE" sz="6600" b="1" i="0" u="none" strike="noStrike" kern="1200" cap="none" spc="0" normalizeH="0" baseline="0" noProof="0" dirty="0">
                <a:ln>
                  <a:noFill/>
                </a:ln>
                <a:solidFill>
                  <a:schemeClr val="bg1"/>
                </a:solidFill>
                <a:effectLst/>
                <a:uLnTx/>
                <a:uFillTx/>
                <a:latin typeface="Corbel" panose="020B0503020204020204" pitchFamily="34" charset="0"/>
                <a:ea typeface="+mj-ea"/>
                <a:cs typeface="+mj-cs"/>
              </a:rPr>
              <a:t>Uppnå kvalitet i arkitektur och gestaltad livsmiljö</a:t>
            </a:r>
          </a:p>
          <a:p>
            <a:pPr marL="0" marR="0" lvl="0" indent="0" algn="l" defTabSz="914400" rtl="0" eaLnBrk="1" fontAlgn="auto" latinLnBrk="0" hangingPunct="1">
              <a:lnSpc>
                <a:spcPct val="150000"/>
              </a:lnSpc>
              <a:spcBef>
                <a:spcPct val="0"/>
              </a:spcBef>
              <a:spcAft>
                <a:spcPts val="0"/>
              </a:spcAft>
              <a:buClrTx/>
              <a:buSzTx/>
              <a:buFontTx/>
              <a:buNone/>
              <a:tabLst/>
              <a:defRPr/>
            </a:pPr>
            <a:r>
              <a:rPr lang="sv-SE" sz="3600" dirty="0"/>
              <a:t>- vid upphandling</a:t>
            </a:r>
            <a:endParaRPr kumimoji="0" lang="sv-SE" sz="3600" b="1" i="0" u="none" strike="noStrike" kern="1200" cap="none" spc="0" normalizeH="0" baseline="0" noProof="0" dirty="0">
              <a:ln>
                <a:noFill/>
              </a:ln>
              <a:solidFill>
                <a:schemeClr val="bg1"/>
              </a:solidFill>
              <a:effectLst/>
              <a:uLnTx/>
              <a:uFillTx/>
              <a:latin typeface="Corbel" panose="020B0503020204020204" pitchFamily="34" charset="0"/>
              <a:ea typeface="+mj-ea"/>
              <a:cs typeface="+mj-cs"/>
            </a:endParaRPr>
          </a:p>
        </p:txBody>
      </p:sp>
      <p:sp>
        <p:nvSpPr>
          <p:cNvPr id="2" name="Rubrik 2">
            <a:extLst>
              <a:ext uri="{FF2B5EF4-FFF2-40B4-BE49-F238E27FC236}">
                <a16:creationId xmlns:a16="http://schemas.microsoft.com/office/drawing/2014/main" id="{68F8725E-674A-016E-9658-8A0F30438BC4}"/>
              </a:ext>
            </a:extLst>
          </p:cNvPr>
          <p:cNvSpPr txBox="1">
            <a:spLocks/>
          </p:cNvSpPr>
          <p:nvPr/>
        </p:nvSpPr>
        <p:spPr>
          <a:xfrm>
            <a:off x="889373" y="5154564"/>
            <a:ext cx="9861550" cy="938106"/>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ct val="100000"/>
              </a:lnSpc>
            </a:pPr>
            <a:r>
              <a:rPr lang="sv-SE" sz="2400" b="0" dirty="0"/>
              <a:t>Datum / Namn på föredragshållare</a:t>
            </a:r>
          </a:p>
          <a:p>
            <a:pPr>
              <a:lnSpc>
                <a:spcPct val="100000"/>
              </a:lnSpc>
            </a:pPr>
            <a:r>
              <a:rPr lang="sv-SE" sz="2400" b="0" dirty="0"/>
              <a:t>Material uppdaterat senast: Juni 2023 </a:t>
            </a:r>
          </a:p>
        </p:txBody>
      </p:sp>
      <p:sp>
        <p:nvSpPr>
          <p:cNvPr id="6" name="Platshållare för sidfot 5">
            <a:extLst>
              <a:ext uri="{FF2B5EF4-FFF2-40B4-BE49-F238E27FC236}">
                <a16:creationId xmlns:a16="http://schemas.microsoft.com/office/drawing/2014/main" id="{ABA8514C-9961-1F8A-84E3-9EC6AD527CA6}"/>
              </a:ext>
            </a:extLst>
          </p:cNvPr>
          <p:cNvSpPr>
            <a:spLocks noGrp="1"/>
          </p:cNvSpPr>
          <p:nvPr>
            <p:ph type="ftr" sz="quarter" idx="11"/>
          </p:nvPr>
        </p:nvSpPr>
        <p:spPr/>
        <p:txBody>
          <a:bodyPr/>
          <a:lstStyle/>
          <a:p>
            <a:r>
              <a:rPr lang="sv-SE"/>
              <a:t>Utbildning Uppnå kvalitet i arkitektur vid upphandling</a:t>
            </a:r>
          </a:p>
        </p:txBody>
      </p:sp>
      <p:sp>
        <p:nvSpPr>
          <p:cNvPr id="4" name="object 4">
            <a:extLst>
              <a:ext uri="{FF2B5EF4-FFF2-40B4-BE49-F238E27FC236}">
                <a16:creationId xmlns:a16="http://schemas.microsoft.com/office/drawing/2014/main" id="{54518F1F-9E2E-84F6-EA14-D52697CA4C51}"/>
              </a:ext>
              <a:ext uri="{C183D7F6-B498-43B3-948B-1728B52AA6E4}">
                <adec:decorative xmlns:adec="http://schemas.microsoft.com/office/drawing/2017/decorative" val="1"/>
              </a:ext>
            </a:extLst>
          </p:cNvPr>
          <p:cNvSpPr/>
          <p:nvPr/>
        </p:nvSpPr>
        <p:spPr>
          <a:xfrm>
            <a:off x="4372446" y="6"/>
            <a:ext cx="7819553" cy="6857994"/>
          </a:xfrm>
          <a:custGeom>
            <a:avLst/>
            <a:gdLst/>
            <a:ahLst/>
            <a:cxnLst/>
            <a:rect l="l" t="t" r="r" b="b"/>
            <a:pathLst>
              <a:path w="12894310" h="11308715">
                <a:moveTo>
                  <a:pt x="8146466" y="4590554"/>
                </a:moveTo>
                <a:lnTo>
                  <a:pt x="7451865" y="651256"/>
                </a:lnTo>
                <a:lnTo>
                  <a:pt x="6323851" y="0"/>
                </a:lnTo>
                <a:lnTo>
                  <a:pt x="0" y="0"/>
                </a:lnTo>
                <a:lnTo>
                  <a:pt x="672439" y="3813695"/>
                </a:lnTo>
                <a:lnTo>
                  <a:pt x="4387634" y="5958662"/>
                </a:lnTo>
                <a:lnTo>
                  <a:pt x="8146466" y="4590554"/>
                </a:lnTo>
                <a:close/>
              </a:path>
              <a:path w="12894310" h="11308715">
                <a:moveTo>
                  <a:pt x="10516108" y="11101057"/>
                </a:moveTo>
                <a:lnTo>
                  <a:pt x="7451865" y="8529866"/>
                </a:lnTo>
                <a:lnTo>
                  <a:pt x="4387634" y="11101057"/>
                </a:lnTo>
                <a:lnTo>
                  <a:pt x="4387634" y="11308550"/>
                </a:lnTo>
                <a:lnTo>
                  <a:pt x="10516108" y="11308550"/>
                </a:lnTo>
                <a:lnTo>
                  <a:pt x="10516108" y="11101057"/>
                </a:lnTo>
                <a:close/>
              </a:path>
              <a:path w="12894310" h="11308715">
                <a:moveTo>
                  <a:pt x="12893904" y="2821305"/>
                </a:moveTo>
                <a:lnTo>
                  <a:pt x="11861660" y="2445601"/>
                </a:lnTo>
                <a:lnTo>
                  <a:pt x="8146466" y="4590554"/>
                </a:lnTo>
                <a:lnTo>
                  <a:pt x="7451865" y="8529866"/>
                </a:lnTo>
                <a:lnTo>
                  <a:pt x="11210696" y="9897974"/>
                </a:lnTo>
                <a:lnTo>
                  <a:pt x="12893904" y="8926170"/>
                </a:lnTo>
                <a:lnTo>
                  <a:pt x="12893904" y="2821305"/>
                </a:lnTo>
                <a:close/>
              </a:path>
            </a:pathLst>
          </a:custGeom>
          <a:solidFill>
            <a:srgbClr val="FFFFFF">
              <a:alpha val="9999"/>
            </a:srgbClr>
          </a:solidFill>
        </p:spPr>
        <p:txBody>
          <a:bodyPr wrap="square" lIns="0" tIns="0" rIns="0" bIns="0" rtlCol="0"/>
          <a:lstStyle/>
          <a:p>
            <a:endParaRPr/>
          </a:p>
        </p:txBody>
      </p:sp>
    </p:spTree>
    <p:extLst>
      <p:ext uri="{BB962C8B-B14F-4D97-AF65-F5344CB8AC3E}">
        <p14:creationId xmlns:p14="http://schemas.microsoft.com/office/powerpoint/2010/main" val="281979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98E30D6-F18A-CF90-6E00-7C4539B25C3E}"/>
              </a:ext>
            </a:extLst>
          </p:cNvPr>
          <p:cNvSpPr>
            <a:spLocks noGrp="1"/>
          </p:cNvSpPr>
          <p:nvPr>
            <p:ph type="title"/>
          </p:nvPr>
        </p:nvSpPr>
        <p:spPr/>
        <p:txBody>
          <a:bodyPr/>
          <a:lstStyle/>
          <a:p>
            <a:r>
              <a:rPr lang="sv-SE"/>
              <a:t>Viktigt att beakta i projektet</a:t>
            </a:r>
          </a:p>
        </p:txBody>
      </p:sp>
      <p:sp>
        <p:nvSpPr>
          <p:cNvPr id="4" name="Platshållare för text 3">
            <a:extLst>
              <a:ext uri="{FF2B5EF4-FFF2-40B4-BE49-F238E27FC236}">
                <a16:creationId xmlns:a16="http://schemas.microsoft.com/office/drawing/2014/main" id="{119A6AE8-9606-EFB5-4D19-BE0B82D5D057}"/>
              </a:ext>
            </a:extLst>
          </p:cNvPr>
          <p:cNvSpPr>
            <a:spLocks noGrp="1"/>
          </p:cNvSpPr>
          <p:nvPr>
            <p:ph type="body" sz="quarter" idx="12"/>
          </p:nvPr>
        </p:nvSpPr>
        <p:spPr/>
        <p:txBody>
          <a:bodyPr/>
          <a:lstStyle/>
          <a:p>
            <a:r>
              <a:rPr lang="sv-SE"/>
              <a:t>Verksamhetens mål och visioner</a:t>
            </a:r>
          </a:p>
          <a:p>
            <a:r>
              <a:rPr lang="sv-SE"/>
              <a:t>Planering av resurser </a:t>
            </a:r>
          </a:p>
          <a:p>
            <a:r>
              <a:rPr lang="sv-SE"/>
              <a:t>Budgetramar och kostnader</a:t>
            </a:r>
          </a:p>
          <a:p>
            <a:r>
              <a:rPr lang="sv-SE"/>
              <a:t>Entreprenad- och samverkansformer</a:t>
            </a:r>
          </a:p>
          <a:p>
            <a:r>
              <a:rPr lang="sv-SE"/>
              <a:t>Upphandlingsstrategi</a:t>
            </a:r>
          </a:p>
          <a:p>
            <a:endParaRPr lang="sv-SE"/>
          </a:p>
        </p:txBody>
      </p:sp>
      <p:pic>
        <p:nvPicPr>
          <p:cNvPr id="15" name="Platshållare för bild 14">
            <a:extLst>
              <a:ext uri="{FF2B5EF4-FFF2-40B4-BE49-F238E27FC236}">
                <a16:creationId xmlns:a16="http://schemas.microsoft.com/office/drawing/2014/main" id="{82672B25-321B-CCF5-FCB8-B6FCB014C295}"/>
              </a:ext>
              <a:ext uri="{C183D7F6-B498-43B3-948B-1728B52AA6E4}">
                <adec:decorative xmlns:adec="http://schemas.microsoft.com/office/drawing/2017/decorative" val="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l="21656" r="21656"/>
          <a:stretch>
            <a:fillRect/>
          </a:stretch>
        </p:blipFill>
        <p:spPr/>
      </p:pic>
      <p:sp>
        <p:nvSpPr>
          <p:cNvPr id="2" name="Platshållare för sidfot 1">
            <a:extLst>
              <a:ext uri="{FF2B5EF4-FFF2-40B4-BE49-F238E27FC236}">
                <a16:creationId xmlns:a16="http://schemas.microsoft.com/office/drawing/2014/main" id="{A0176FE6-4E26-5FF6-0102-2C7D2BC3761D}"/>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1323047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02E744A-07A4-D238-1F6D-0B5830177620}"/>
              </a:ext>
            </a:extLst>
          </p:cNvPr>
          <p:cNvSpPr>
            <a:spLocks noGrp="1"/>
          </p:cNvSpPr>
          <p:nvPr>
            <p:ph type="title"/>
          </p:nvPr>
        </p:nvSpPr>
        <p:spPr/>
        <p:txBody>
          <a:bodyPr/>
          <a:lstStyle/>
          <a:p>
            <a:r>
              <a:rPr lang="sv-SE"/>
              <a:t>Bra planering och kompetenta </a:t>
            </a:r>
            <a:br>
              <a:rPr lang="sv-SE"/>
            </a:br>
            <a:r>
              <a:rPr lang="sv-SE"/>
              <a:t>resurser under hela processen</a:t>
            </a:r>
          </a:p>
        </p:txBody>
      </p:sp>
      <p:sp>
        <p:nvSpPr>
          <p:cNvPr id="12" name="Platshållare för text 11">
            <a:extLst>
              <a:ext uri="{FF2B5EF4-FFF2-40B4-BE49-F238E27FC236}">
                <a16:creationId xmlns:a16="http://schemas.microsoft.com/office/drawing/2014/main" id="{EFEC5620-F117-5A77-B5BA-2FBCF1406C38}"/>
              </a:ext>
            </a:extLst>
          </p:cNvPr>
          <p:cNvSpPr>
            <a:spLocks noGrp="1"/>
          </p:cNvSpPr>
          <p:nvPr>
            <p:ph type="body" sz="half" idx="2"/>
          </p:nvPr>
        </p:nvSpPr>
        <p:spPr/>
        <p:txBody>
          <a:bodyPr/>
          <a:lstStyle/>
          <a:p>
            <a:r>
              <a:rPr lang="sv-SE"/>
              <a:t>Beställaren engagemang är avgörande</a:t>
            </a:r>
          </a:p>
          <a:p>
            <a:r>
              <a:rPr lang="sv-SE"/>
              <a:t>Verksamheten tar fram behoven</a:t>
            </a:r>
          </a:p>
          <a:p>
            <a:endParaRPr lang="sv-SE"/>
          </a:p>
        </p:txBody>
      </p:sp>
      <p:sp>
        <p:nvSpPr>
          <p:cNvPr id="2" name="Platshållare för sidfot 1">
            <a:extLst>
              <a:ext uri="{FF2B5EF4-FFF2-40B4-BE49-F238E27FC236}">
                <a16:creationId xmlns:a16="http://schemas.microsoft.com/office/drawing/2014/main" id="{7A74C42A-D716-A345-F2E2-19A71063D8E7}"/>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2591703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EC4EC91-61D0-A405-D390-F8BA2ED69D7B}"/>
              </a:ext>
            </a:extLst>
          </p:cNvPr>
          <p:cNvSpPr>
            <a:spLocks noGrp="1"/>
          </p:cNvSpPr>
          <p:nvPr>
            <p:ph type="title"/>
          </p:nvPr>
        </p:nvSpPr>
        <p:spPr/>
        <p:txBody>
          <a:bodyPr/>
          <a:lstStyle/>
          <a:p>
            <a:r>
              <a:rPr lang="sv-SE"/>
              <a:t>Att tänka på när arbetsgruppen bildas</a:t>
            </a:r>
          </a:p>
        </p:txBody>
      </p:sp>
      <p:sp>
        <p:nvSpPr>
          <p:cNvPr id="3" name="Platshållare för text 2">
            <a:extLst>
              <a:ext uri="{FF2B5EF4-FFF2-40B4-BE49-F238E27FC236}">
                <a16:creationId xmlns:a16="http://schemas.microsoft.com/office/drawing/2014/main" id="{3ADA67A5-E1D8-6D90-E8C0-5BA6224DB4A1}"/>
              </a:ext>
            </a:extLst>
          </p:cNvPr>
          <p:cNvSpPr>
            <a:spLocks noGrp="1"/>
          </p:cNvSpPr>
          <p:nvPr>
            <p:ph type="body" sz="quarter" idx="12"/>
          </p:nvPr>
        </p:nvSpPr>
        <p:spPr>
          <a:xfrm>
            <a:off x="818016" y="1654174"/>
            <a:ext cx="9628423" cy="4077756"/>
          </a:xfrm>
        </p:spPr>
        <p:txBody>
          <a:bodyPr/>
          <a:lstStyle/>
          <a:p>
            <a:r>
              <a:rPr lang="sv-SE"/>
              <a:t>Viktigt med upphandling- och specialistkompetens.</a:t>
            </a:r>
          </a:p>
          <a:p>
            <a:r>
              <a:rPr lang="sv-SE"/>
              <a:t>Engagemang genom hela projektet är avgörande.</a:t>
            </a:r>
          </a:p>
          <a:p>
            <a:r>
              <a:rPr lang="sv-SE"/>
              <a:t>Mandat att ta beslut och kompetens att bedöma vad som leder till kvalitet. </a:t>
            </a:r>
          </a:p>
          <a:p>
            <a:r>
              <a:rPr lang="sv-SE"/>
              <a:t>Tydliga roller och ansvarsfördelningen.</a:t>
            </a:r>
          </a:p>
          <a:p>
            <a:r>
              <a:rPr lang="sv-SE"/>
              <a:t>Identifiera projektets prioriteringar för att skapa rätt förväntningar på vad som ska leverera.</a:t>
            </a:r>
          </a:p>
          <a:p>
            <a:endParaRPr lang="sv-SE"/>
          </a:p>
        </p:txBody>
      </p:sp>
      <p:sp>
        <p:nvSpPr>
          <p:cNvPr id="2" name="Platshållare för sidfot 1">
            <a:extLst>
              <a:ext uri="{FF2B5EF4-FFF2-40B4-BE49-F238E27FC236}">
                <a16:creationId xmlns:a16="http://schemas.microsoft.com/office/drawing/2014/main" id="{E79FD61B-90A0-7658-F821-68D32E242F04}"/>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118552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5E1F18-64B5-D9D7-2075-5E0AA110130F}"/>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Kompetent arbetsgrupp</a:t>
            </a:r>
          </a:p>
        </p:txBody>
      </p:sp>
      <p:pic>
        <p:nvPicPr>
          <p:cNvPr id="5" name="Platshållare för innehåll 4" descr="Illustration Kompetent arbetsgrupp">
            <a:extLst>
              <a:ext uri="{FF2B5EF4-FFF2-40B4-BE49-F238E27FC236}">
                <a16:creationId xmlns:a16="http://schemas.microsoft.com/office/drawing/2014/main" id="{89B3C132-FB39-29B6-03AA-17EF13575967}"/>
              </a:ext>
            </a:extLst>
          </p:cNvPr>
          <p:cNvPicPr>
            <a:picLocks noGrp="1" noChangeAspect="1"/>
          </p:cNvPicPr>
          <p:nvPr>
            <p:ph idx="1"/>
          </p:nvPr>
        </p:nvPicPr>
        <p:blipFill>
          <a:blip r:embed="rId3"/>
          <a:stretch>
            <a:fillRect/>
          </a:stretch>
        </p:blipFill>
        <p:spPr>
          <a:xfrm>
            <a:off x="0" y="1627633"/>
            <a:ext cx="12192000" cy="5230367"/>
          </a:xfrm>
          <a:prstGeom prst="rect">
            <a:avLst/>
          </a:prstGeom>
        </p:spPr>
      </p:pic>
    </p:spTree>
    <p:extLst>
      <p:ext uri="{BB962C8B-B14F-4D97-AF65-F5344CB8AC3E}">
        <p14:creationId xmlns:p14="http://schemas.microsoft.com/office/powerpoint/2010/main" val="983269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D2FA513-3C90-72BE-D339-74BFC76192E9}"/>
              </a:ext>
            </a:extLst>
          </p:cNvPr>
          <p:cNvSpPr>
            <a:spLocks noGrp="1"/>
          </p:cNvSpPr>
          <p:nvPr>
            <p:ph type="title"/>
          </p:nvPr>
        </p:nvSpPr>
        <p:spPr/>
        <p:txBody>
          <a:bodyPr/>
          <a:lstStyle/>
          <a:p>
            <a:r>
              <a:rPr lang="sv-SE" dirty="0"/>
              <a:t>Det kan behövas specialister inom</a:t>
            </a:r>
          </a:p>
        </p:txBody>
      </p:sp>
      <p:sp>
        <p:nvSpPr>
          <p:cNvPr id="4" name="Platshållare för innehåll 3">
            <a:extLst>
              <a:ext uri="{FF2B5EF4-FFF2-40B4-BE49-F238E27FC236}">
                <a16:creationId xmlns:a16="http://schemas.microsoft.com/office/drawing/2014/main" id="{8CF64337-33C6-2DD4-0E98-289425989917}"/>
              </a:ext>
            </a:extLst>
          </p:cNvPr>
          <p:cNvSpPr>
            <a:spLocks noGrp="1"/>
          </p:cNvSpPr>
          <p:nvPr>
            <p:ph sz="half" idx="4294967295"/>
          </p:nvPr>
        </p:nvSpPr>
        <p:spPr>
          <a:xfrm>
            <a:off x="839789" y="2222382"/>
            <a:ext cx="4788501" cy="3925949"/>
          </a:xfrm>
        </p:spPr>
        <p:txBody>
          <a:bodyPr/>
          <a:lstStyle/>
          <a:p>
            <a:r>
              <a:rPr lang="sv-SE"/>
              <a:t>samhällsplanering</a:t>
            </a:r>
          </a:p>
          <a:p>
            <a:r>
              <a:rPr lang="sv-SE"/>
              <a:t>konst</a:t>
            </a:r>
          </a:p>
          <a:p>
            <a:r>
              <a:rPr lang="sv-SE"/>
              <a:t>kulturarv </a:t>
            </a:r>
          </a:p>
          <a:p>
            <a:r>
              <a:rPr lang="sv-SE"/>
              <a:t>miljö och hållbarhet</a:t>
            </a:r>
          </a:p>
          <a:p>
            <a:r>
              <a:rPr lang="sv-SE"/>
              <a:t>övrigt.</a:t>
            </a:r>
          </a:p>
          <a:p>
            <a:endParaRPr lang="sv-SE"/>
          </a:p>
        </p:txBody>
      </p:sp>
      <p:sp>
        <p:nvSpPr>
          <p:cNvPr id="9" name="Ellips 8">
            <a:extLst>
              <a:ext uri="{FF2B5EF4-FFF2-40B4-BE49-F238E27FC236}">
                <a16:creationId xmlns:a16="http://schemas.microsoft.com/office/drawing/2014/main" id="{8B861283-9AE2-26CF-2D8B-5A8B6CBB9672}"/>
              </a:ext>
              <a:ext uri="{C183D7F6-B498-43B3-948B-1728B52AA6E4}">
                <adec:decorative xmlns:adec="http://schemas.microsoft.com/office/drawing/2017/decorative" val="1"/>
              </a:ext>
            </a:extLst>
          </p:cNvPr>
          <p:cNvSpPr/>
          <p:nvPr/>
        </p:nvSpPr>
        <p:spPr>
          <a:xfrm>
            <a:off x="7422316" y="1198929"/>
            <a:ext cx="4244741" cy="4244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66849B94-01C0-7B08-7E5E-D87404BE7E64}"/>
              </a:ext>
              <a:ext uri="{C183D7F6-B498-43B3-948B-1728B52AA6E4}">
                <adec:decorative xmlns:adec="http://schemas.microsoft.com/office/drawing/2017/decorative" val="1"/>
              </a:ext>
            </a:extLst>
          </p:cNvPr>
          <p:cNvSpPr/>
          <p:nvPr/>
        </p:nvSpPr>
        <p:spPr>
          <a:xfrm>
            <a:off x="7396181" y="1198930"/>
            <a:ext cx="4244741" cy="42447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descr="Målgrupp med hel fyllning">
            <a:extLst>
              <a:ext uri="{FF2B5EF4-FFF2-40B4-BE49-F238E27FC236}">
                <a16:creationId xmlns:a16="http://schemas.microsoft.com/office/drawing/2014/main" id="{2FA97034-1595-1C97-404A-956C01A69F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3377" y="1557691"/>
            <a:ext cx="3742617" cy="3742617"/>
          </a:xfrm>
          <a:prstGeom prst="rect">
            <a:avLst/>
          </a:prstGeom>
        </p:spPr>
      </p:pic>
      <p:sp>
        <p:nvSpPr>
          <p:cNvPr id="2" name="Platshållare för sidfot 1">
            <a:extLst>
              <a:ext uri="{FF2B5EF4-FFF2-40B4-BE49-F238E27FC236}">
                <a16:creationId xmlns:a16="http://schemas.microsoft.com/office/drawing/2014/main" id="{857D1D0C-AF12-0E45-F24E-ABA30991154C}"/>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3836557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21C2512-8485-D7AA-069E-12DB49BCED8D}"/>
              </a:ext>
            </a:extLst>
          </p:cNvPr>
          <p:cNvSpPr>
            <a:spLocks noGrp="1"/>
          </p:cNvSpPr>
          <p:nvPr>
            <p:ph type="title"/>
          </p:nvPr>
        </p:nvSpPr>
        <p:spPr/>
        <p:txBody>
          <a:bodyPr/>
          <a:lstStyle/>
          <a:p>
            <a:r>
              <a:rPr lang="sv-SE"/>
              <a:t>Beställare behöver svar på:</a:t>
            </a:r>
          </a:p>
        </p:txBody>
      </p:sp>
      <p:sp>
        <p:nvSpPr>
          <p:cNvPr id="3" name="Platshållare för text 2">
            <a:extLst>
              <a:ext uri="{FF2B5EF4-FFF2-40B4-BE49-F238E27FC236}">
                <a16:creationId xmlns:a16="http://schemas.microsoft.com/office/drawing/2014/main" id="{8ED7481D-6779-71C1-79D5-9B6CBE0B3445}"/>
              </a:ext>
            </a:extLst>
          </p:cNvPr>
          <p:cNvSpPr>
            <a:spLocks noGrp="1"/>
          </p:cNvSpPr>
          <p:nvPr>
            <p:ph type="body" sz="quarter" idx="12"/>
          </p:nvPr>
        </p:nvSpPr>
        <p:spPr/>
        <p:txBody>
          <a:bodyPr/>
          <a:lstStyle/>
          <a:p>
            <a:r>
              <a:rPr lang="sv-SE"/>
              <a:t>Vilka roller och kompetenser behöver vara involverade?</a:t>
            </a:r>
          </a:p>
          <a:p>
            <a:r>
              <a:rPr lang="sv-SE"/>
              <a:t>Andra projekt och aktiviteter att ta hänsyn till?</a:t>
            </a:r>
          </a:p>
          <a:p>
            <a:r>
              <a:rPr lang="sv-SE"/>
              <a:t>Är mandat och roller tydligt definierade i arbetsgruppen? </a:t>
            </a:r>
          </a:p>
          <a:p>
            <a:r>
              <a:rPr lang="sv-SE"/>
              <a:t>Finns det behov av att anlita externa resurser/tjänster?</a:t>
            </a:r>
          </a:p>
          <a:p>
            <a:r>
              <a:rPr lang="sv-SE"/>
              <a:t>Finns det då risk för jäv?</a:t>
            </a:r>
          </a:p>
        </p:txBody>
      </p:sp>
      <p:sp>
        <p:nvSpPr>
          <p:cNvPr id="2" name="Platshållare för sidfot 1">
            <a:extLst>
              <a:ext uri="{FF2B5EF4-FFF2-40B4-BE49-F238E27FC236}">
                <a16:creationId xmlns:a16="http://schemas.microsoft.com/office/drawing/2014/main" id="{DA235809-1656-E8C5-2319-D186738901B6}"/>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4076797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EB2301-25DE-9661-FC1A-A1C86F1DC064}"/>
              </a:ext>
            </a:extLst>
          </p:cNvPr>
          <p:cNvSpPr>
            <a:spLocks noGrp="1"/>
          </p:cNvSpPr>
          <p:nvPr>
            <p:ph type="title"/>
          </p:nvPr>
        </p:nvSpPr>
        <p:spPr/>
        <p:txBody>
          <a:bodyPr/>
          <a:lstStyle/>
          <a:p>
            <a:r>
              <a:rPr lang="sv-SE" b="0" dirty="0"/>
              <a:t>forts. </a:t>
            </a:r>
            <a:r>
              <a:rPr lang="sv-SE" dirty="0"/>
              <a:t>Beställare behöver svar på:</a:t>
            </a:r>
          </a:p>
        </p:txBody>
      </p:sp>
      <p:sp>
        <p:nvSpPr>
          <p:cNvPr id="3" name="Platshållare för text 2">
            <a:extLst>
              <a:ext uri="{FF2B5EF4-FFF2-40B4-BE49-F238E27FC236}">
                <a16:creationId xmlns:a16="http://schemas.microsoft.com/office/drawing/2014/main" id="{2BB0844D-2C2E-8824-F36E-3F74835489BC}"/>
              </a:ext>
            </a:extLst>
          </p:cNvPr>
          <p:cNvSpPr>
            <a:spLocks noGrp="1"/>
          </p:cNvSpPr>
          <p:nvPr>
            <p:ph type="body" sz="quarter" idx="12"/>
          </p:nvPr>
        </p:nvSpPr>
        <p:spPr/>
        <p:txBody>
          <a:bodyPr/>
          <a:lstStyle/>
          <a:p>
            <a:r>
              <a:rPr lang="sv-SE"/>
              <a:t>Hur stor påverkan kommer resultatet att ha på kommande upphandling?</a:t>
            </a:r>
          </a:p>
          <a:p>
            <a:r>
              <a:rPr lang="sv-SE"/>
              <a:t>Finns det risk för att teamet blir överbelastat i form av andra prioriterade åtaganden?</a:t>
            </a:r>
          </a:p>
          <a:p>
            <a:r>
              <a:rPr lang="sv-SE"/>
              <a:t>Har resurser säkrats och förhandlats med respektive chef i organisationen?</a:t>
            </a:r>
          </a:p>
          <a:p>
            <a:endParaRPr lang="sv-SE"/>
          </a:p>
        </p:txBody>
      </p:sp>
      <p:sp>
        <p:nvSpPr>
          <p:cNvPr id="2" name="Platshållare för sidfot 1">
            <a:extLst>
              <a:ext uri="{FF2B5EF4-FFF2-40B4-BE49-F238E27FC236}">
                <a16:creationId xmlns:a16="http://schemas.microsoft.com/office/drawing/2014/main" id="{4E143EC8-D651-D982-140C-A9A334BA2AE5}"/>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139464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06285B2-E64A-866F-5F23-9E0C593DE9C0}"/>
              </a:ext>
            </a:extLst>
          </p:cNvPr>
          <p:cNvSpPr>
            <a:spLocks noGrp="1"/>
          </p:cNvSpPr>
          <p:nvPr>
            <p:ph type="title"/>
          </p:nvPr>
        </p:nvSpPr>
        <p:spPr/>
        <p:txBody>
          <a:bodyPr/>
          <a:lstStyle/>
          <a:p>
            <a:r>
              <a:rPr lang="sv-SE"/>
              <a:t>Realistisk tidplan</a:t>
            </a:r>
          </a:p>
        </p:txBody>
      </p:sp>
      <p:sp>
        <p:nvSpPr>
          <p:cNvPr id="3" name="Platshållare för text 2">
            <a:extLst>
              <a:ext uri="{FF2B5EF4-FFF2-40B4-BE49-F238E27FC236}">
                <a16:creationId xmlns:a16="http://schemas.microsoft.com/office/drawing/2014/main" id="{975CC62F-EAD0-C762-D28B-A8DCD25299FD}"/>
              </a:ext>
            </a:extLst>
          </p:cNvPr>
          <p:cNvSpPr>
            <a:spLocks noGrp="1"/>
          </p:cNvSpPr>
          <p:nvPr>
            <p:ph type="body" sz="quarter" idx="12"/>
          </p:nvPr>
        </p:nvSpPr>
        <p:spPr/>
        <p:txBody>
          <a:bodyPr/>
          <a:lstStyle/>
          <a:p>
            <a:r>
              <a:rPr lang="sv-SE"/>
              <a:t>Resursplanering och tidplan sätts utifrån upphandlingens alla faser. </a:t>
            </a:r>
          </a:p>
          <a:p>
            <a:r>
              <a:rPr lang="sv-SE"/>
              <a:t>Tillräcklig tid för projektering.</a:t>
            </a:r>
          </a:p>
          <a:p>
            <a:r>
              <a:rPr lang="sv-SE"/>
              <a:t>Upphandling av externa konsulter vid behov.</a:t>
            </a:r>
          </a:p>
          <a:p>
            <a:r>
              <a:rPr lang="sv-SE"/>
              <a:t>Utvärdering och bedömning av olika kreativa förslag i anbuden.</a:t>
            </a:r>
          </a:p>
          <a:p>
            <a:r>
              <a:rPr lang="sv-SE"/>
              <a:t>Tid för eventuella förhandlingar med anbudsgivare behövs.</a:t>
            </a:r>
          </a:p>
          <a:p>
            <a:endParaRPr lang="sv-SE"/>
          </a:p>
        </p:txBody>
      </p:sp>
      <p:sp>
        <p:nvSpPr>
          <p:cNvPr id="2" name="Platshållare för sidfot 1">
            <a:extLst>
              <a:ext uri="{FF2B5EF4-FFF2-40B4-BE49-F238E27FC236}">
                <a16:creationId xmlns:a16="http://schemas.microsoft.com/office/drawing/2014/main" id="{5791062A-1C80-29EE-BF7C-1F8A2865D25D}"/>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1733725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4E41EDD-B6E4-73F6-D64A-9B7A8048B4F1}"/>
              </a:ext>
            </a:extLst>
          </p:cNvPr>
          <p:cNvSpPr>
            <a:spLocks noGrp="1"/>
          </p:cNvSpPr>
          <p:nvPr>
            <p:ph type="title"/>
          </p:nvPr>
        </p:nvSpPr>
        <p:spPr/>
        <p:txBody>
          <a:bodyPr/>
          <a:lstStyle/>
          <a:p>
            <a:r>
              <a:rPr lang="sv-SE"/>
              <a:t>Utforma en upphandlingsstrategi </a:t>
            </a:r>
            <a:br>
              <a:rPr lang="sv-SE"/>
            </a:br>
            <a:r>
              <a:rPr lang="sv-SE"/>
              <a:t>för kvalitet i hela projektet</a:t>
            </a:r>
          </a:p>
        </p:txBody>
      </p:sp>
      <p:sp>
        <p:nvSpPr>
          <p:cNvPr id="2" name="Platshållare för sidfot 1">
            <a:extLst>
              <a:ext uri="{FF2B5EF4-FFF2-40B4-BE49-F238E27FC236}">
                <a16:creationId xmlns:a16="http://schemas.microsoft.com/office/drawing/2014/main" id="{2B91E273-159A-B5CC-2B5C-E947E1D96CC8}"/>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3309075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C0FE030-AB1A-751F-8738-10A7A495E340}"/>
              </a:ext>
            </a:extLst>
          </p:cNvPr>
          <p:cNvSpPr>
            <a:spLocks noGrp="1"/>
          </p:cNvSpPr>
          <p:nvPr>
            <p:ph type="title"/>
          </p:nvPr>
        </p:nvSpPr>
        <p:spPr/>
        <p:txBody>
          <a:bodyPr/>
          <a:lstStyle/>
          <a:p>
            <a:r>
              <a:rPr lang="sv-SE" dirty="0"/>
              <a:t>Identifiera olika värden för att kunna  formulera tilldelningskriterier</a:t>
            </a:r>
          </a:p>
        </p:txBody>
      </p:sp>
      <p:sp>
        <p:nvSpPr>
          <p:cNvPr id="2" name="Platshållare för sidfot 1">
            <a:extLst>
              <a:ext uri="{FF2B5EF4-FFF2-40B4-BE49-F238E27FC236}">
                <a16:creationId xmlns:a16="http://schemas.microsoft.com/office/drawing/2014/main" id="{85935E32-0EA6-3144-B77C-78654B338B6B}"/>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6153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C95DAAA-6D7F-EF5F-C785-FFE62D0F4560}"/>
              </a:ext>
            </a:extLst>
          </p:cNvPr>
          <p:cNvSpPr>
            <a:spLocks noGrp="1"/>
          </p:cNvSpPr>
          <p:nvPr>
            <p:ph type="title"/>
          </p:nvPr>
        </p:nvSpPr>
        <p:spPr>
          <a:xfrm>
            <a:off x="363311" y="290427"/>
            <a:ext cx="10515600" cy="754602"/>
          </a:xfrm>
        </p:spPr>
        <p:txBody>
          <a:bodyPr vert="horz" lIns="91440" tIns="45720" rIns="91440" bIns="45720" rtlCol="0" anchor="b">
            <a:noAutofit/>
          </a:bodyPr>
          <a:lstStyle/>
          <a:p>
            <a:pPr algn="l"/>
            <a:r>
              <a:rPr lang="sv-SE" sz="3600">
                <a:solidFill>
                  <a:schemeClr val="tx1"/>
                </a:solidFill>
              </a:rPr>
              <a:t>Instruktioner</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a:xfrm>
            <a:off x="363310" y="1105201"/>
            <a:ext cx="10354309" cy="4978358"/>
          </a:xfrm>
        </p:spPr>
        <p:txBody>
          <a:bodyPr anchor="t"/>
          <a:lstStyle/>
          <a:p>
            <a:r>
              <a:rPr lang="sv-SE" sz="2800" dirty="0"/>
              <a:t>Målgrupp: Det här utbildningsmaterialet vänder sig till byggprojektledare, upphandlare, arkitekt, </a:t>
            </a:r>
            <a:r>
              <a:rPr lang="sv-SE" sz="2800" dirty="0" err="1"/>
              <a:t>hållbarhetsstrateg</a:t>
            </a:r>
            <a:r>
              <a:rPr lang="sv-SE" sz="2800" dirty="0"/>
              <a:t> eller har en annan roll i bygg- och anläggningsupphandlingar.</a:t>
            </a:r>
          </a:p>
          <a:p>
            <a:r>
              <a:rPr lang="sv-SE" sz="2800" dirty="0"/>
              <a:t>Syftet: är att ge ett underlag för att reflektera och diskutera hur ni med hjälp av offentlig upphandling kan uppnå kvalitet i arkitektur och gestaltad livsmiljö.</a:t>
            </a:r>
          </a:p>
          <a:p>
            <a:r>
              <a:rPr lang="sv-SE" sz="2800" dirty="0"/>
              <a:t>Se dessa bilder och </a:t>
            </a:r>
            <a:r>
              <a:rPr lang="sv-SE" sz="2800" dirty="0" err="1"/>
              <a:t>talmanus</a:t>
            </a:r>
            <a:r>
              <a:rPr lang="sv-SE" sz="2800" dirty="0"/>
              <a:t> som förslag. Gör gärna kopplingar till den egna verksamheten och blanda dem med dina egna bilder.</a:t>
            </a:r>
          </a:p>
          <a:p>
            <a:r>
              <a:rPr lang="sv-SE" sz="2800" dirty="0"/>
              <a:t>Materialet är framtaget av Upphandlingsmyndigheten.</a:t>
            </a:r>
          </a:p>
          <a:p>
            <a:endParaRPr lang="sv-SE" sz="2800" dirty="0"/>
          </a:p>
        </p:txBody>
      </p:sp>
      <p:sp>
        <p:nvSpPr>
          <p:cNvPr id="3" name="Platshållare för sidfot 2">
            <a:extLst>
              <a:ext uri="{FF2B5EF4-FFF2-40B4-BE49-F238E27FC236}">
                <a16:creationId xmlns:a16="http://schemas.microsoft.com/office/drawing/2014/main" id="{E5DE06A8-7674-A527-0ACF-A9EE55883CC7}"/>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2661151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985B4EE-CFD7-B7DF-0D9A-3F9B0CD1850C}"/>
              </a:ext>
            </a:extLst>
          </p:cNvPr>
          <p:cNvSpPr>
            <a:spLocks noGrp="1"/>
          </p:cNvSpPr>
          <p:nvPr>
            <p:ph type="title"/>
          </p:nvPr>
        </p:nvSpPr>
        <p:spPr/>
        <p:txBody>
          <a:bodyPr/>
          <a:lstStyle/>
          <a:p>
            <a:r>
              <a:rPr lang="sv-SE"/>
              <a:t>Frågor en beställare kan ställa</a:t>
            </a:r>
          </a:p>
        </p:txBody>
      </p:sp>
      <p:sp>
        <p:nvSpPr>
          <p:cNvPr id="3" name="Platshållare för text 2">
            <a:extLst>
              <a:ext uri="{FF2B5EF4-FFF2-40B4-BE49-F238E27FC236}">
                <a16:creationId xmlns:a16="http://schemas.microsoft.com/office/drawing/2014/main" id="{AAF9BB8E-3803-25C2-4ECA-8292BC793442}"/>
              </a:ext>
            </a:extLst>
          </p:cNvPr>
          <p:cNvSpPr>
            <a:spLocks noGrp="1"/>
          </p:cNvSpPr>
          <p:nvPr>
            <p:ph type="body" sz="quarter" idx="12"/>
          </p:nvPr>
        </p:nvSpPr>
        <p:spPr/>
        <p:txBody>
          <a:bodyPr/>
          <a:lstStyle/>
          <a:p>
            <a:r>
              <a:rPr lang="sv-SE"/>
              <a:t>Vad definierar önskad kvalitet i just det här projektet/uppdraget?</a:t>
            </a:r>
          </a:p>
          <a:p>
            <a:r>
              <a:rPr lang="sv-SE"/>
              <a:t>Finns det några särskilda värden/skydd dokumenterade för objektet/miljön? Till exempel riksintresse eller byggnadsminne.</a:t>
            </a:r>
          </a:p>
          <a:p>
            <a:r>
              <a:rPr lang="sv-SE"/>
              <a:t>Hur ska befintliga och önskade framtida värden prioriteras?</a:t>
            </a:r>
          </a:p>
          <a:p>
            <a:endParaRPr lang="sv-SE"/>
          </a:p>
        </p:txBody>
      </p:sp>
      <p:sp>
        <p:nvSpPr>
          <p:cNvPr id="2" name="Platshållare för sidfot 1">
            <a:extLst>
              <a:ext uri="{FF2B5EF4-FFF2-40B4-BE49-F238E27FC236}">
                <a16:creationId xmlns:a16="http://schemas.microsoft.com/office/drawing/2014/main" id="{2114B047-35D6-24FB-9C77-C59071AD9F3A}"/>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2146782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043C645-8752-821A-C54D-914F828ADD3E}"/>
              </a:ext>
            </a:extLst>
          </p:cNvPr>
          <p:cNvSpPr>
            <a:spLocks noGrp="1"/>
          </p:cNvSpPr>
          <p:nvPr>
            <p:ph type="title"/>
          </p:nvPr>
        </p:nvSpPr>
        <p:spPr/>
        <p:txBody>
          <a:bodyPr/>
          <a:lstStyle/>
          <a:p>
            <a:r>
              <a:rPr lang="sv-SE"/>
              <a:t>Innovation för att främja kvalitet</a:t>
            </a:r>
          </a:p>
        </p:txBody>
      </p:sp>
      <p:sp>
        <p:nvSpPr>
          <p:cNvPr id="5" name="Platshållare för text 4">
            <a:extLst>
              <a:ext uri="{FF2B5EF4-FFF2-40B4-BE49-F238E27FC236}">
                <a16:creationId xmlns:a16="http://schemas.microsoft.com/office/drawing/2014/main" id="{17BD3591-9303-6080-45D9-FEC4414D3C6F}"/>
              </a:ext>
            </a:extLst>
          </p:cNvPr>
          <p:cNvSpPr>
            <a:spLocks noGrp="1"/>
          </p:cNvSpPr>
          <p:nvPr>
            <p:ph type="body" sz="quarter" idx="12"/>
          </p:nvPr>
        </p:nvSpPr>
        <p:spPr/>
        <p:txBody>
          <a:bodyPr/>
          <a:lstStyle/>
          <a:p>
            <a:r>
              <a:rPr lang="sv-SE"/>
              <a:t>Öppna upp och efterfråga marknadens nya förslag på lösningar, kopplat till verksamhetens behov.</a:t>
            </a:r>
          </a:p>
        </p:txBody>
      </p:sp>
      <p:pic>
        <p:nvPicPr>
          <p:cNvPr id="17" name="Platshållare för bild 16">
            <a:extLst>
              <a:ext uri="{FF2B5EF4-FFF2-40B4-BE49-F238E27FC236}">
                <a16:creationId xmlns:a16="http://schemas.microsoft.com/office/drawing/2014/main" id="{6480C3E6-F0FB-D3B5-39B0-2D5D3B56993F}"/>
              </a:ext>
              <a:ext uri="{C183D7F6-B498-43B3-948B-1728B52AA6E4}">
                <adec:decorative xmlns:adec="http://schemas.microsoft.com/office/drawing/2017/decorative" val="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l="21698" r="21698"/>
          <a:stretch>
            <a:fillRect/>
          </a:stretch>
        </p:blipFill>
        <p:spPr/>
      </p:pic>
      <p:sp>
        <p:nvSpPr>
          <p:cNvPr id="2" name="Platshållare för sidfot 1">
            <a:extLst>
              <a:ext uri="{FF2B5EF4-FFF2-40B4-BE49-F238E27FC236}">
                <a16:creationId xmlns:a16="http://schemas.microsoft.com/office/drawing/2014/main" id="{74EAE01A-E7AA-6E50-642C-5AD4EDFCBFEA}"/>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2399478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D50D714-90DF-87C7-2C77-33A158EE6CAA}"/>
              </a:ext>
            </a:extLst>
          </p:cNvPr>
          <p:cNvSpPr>
            <a:spLocks noGrp="1"/>
          </p:cNvSpPr>
          <p:nvPr>
            <p:ph type="title"/>
          </p:nvPr>
        </p:nvSpPr>
        <p:spPr/>
        <p:txBody>
          <a:bodyPr/>
          <a:lstStyle/>
          <a:p>
            <a:r>
              <a:rPr lang="sv-SE"/>
              <a:t>Budget och kostnader</a:t>
            </a:r>
          </a:p>
        </p:txBody>
      </p:sp>
      <p:sp>
        <p:nvSpPr>
          <p:cNvPr id="5" name="Platshållare för text 4">
            <a:extLst>
              <a:ext uri="{FF2B5EF4-FFF2-40B4-BE49-F238E27FC236}">
                <a16:creationId xmlns:a16="http://schemas.microsoft.com/office/drawing/2014/main" id="{B1CB1832-8270-93E5-755F-9CA30E127ECE}"/>
              </a:ext>
            </a:extLst>
          </p:cNvPr>
          <p:cNvSpPr>
            <a:spLocks noGrp="1"/>
          </p:cNvSpPr>
          <p:nvPr>
            <p:ph type="body" sz="quarter" idx="12"/>
          </p:nvPr>
        </p:nvSpPr>
        <p:spPr/>
        <p:txBody>
          <a:bodyPr/>
          <a:lstStyle/>
          <a:p>
            <a:pPr marL="0" indent="0">
              <a:buNone/>
            </a:pPr>
            <a:r>
              <a:rPr lang="sv-SE"/>
              <a:t>För att begränsa totalkostnaden gäller det att lägga ner tid och resurser på planering och projektering tidigt i processen, och göra prioriteringar. </a:t>
            </a:r>
          </a:p>
        </p:txBody>
      </p:sp>
      <p:sp>
        <p:nvSpPr>
          <p:cNvPr id="2" name="Platshållare för sidfot 1">
            <a:extLst>
              <a:ext uri="{FF2B5EF4-FFF2-40B4-BE49-F238E27FC236}">
                <a16:creationId xmlns:a16="http://schemas.microsoft.com/office/drawing/2014/main" id="{CC5F5E12-E970-07FC-8140-64517073BD96}"/>
              </a:ext>
            </a:extLst>
          </p:cNvPr>
          <p:cNvSpPr>
            <a:spLocks noGrp="1"/>
          </p:cNvSpPr>
          <p:nvPr>
            <p:ph type="ftr" sz="quarter" idx="11"/>
          </p:nvPr>
        </p:nvSpPr>
        <p:spPr/>
        <p:txBody>
          <a:bodyPr/>
          <a:lstStyle/>
          <a:p>
            <a:r>
              <a:rPr lang="sv-SE"/>
              <a:t>Utbildning Uppnå kvalitet i arkitektur vid upphandling</a:t>
            </a:r>
          </a:p>
        </p:txBody>
      </p:sp>
      <p:pic>
        <p:nvPicPr>
          <p:cNvPr id="7" name="Platshållare för bild 6">
            <a:extLst>
              <a:ext uri="{FF2B5EF4-FFF2-40B4-BE49-F238E27FC236}">
                <a16:creationId xmlns:a16="http://schemas.microsoft.com/office/drawing/2014/main" id="{A44C8CD7-BF6D-6DC8-D8C7-335DDB493FA8}"/>
              </a:ext>
              <a:ext uri="{C183D7F6-B498-43B3-948B-1728B52AA6E4}">
                <adec:decorative xmlns:adec="http://schemas.microsoft.com/office/drawing/2017/decorative" val="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l="21773" r="21773"/>
          <a:stretch>
            <a:fillRect/>
          </a:stretch>
        </p:blipFill>
        <p:spPr/>
      </p:pic>
    </p:spTree>
    <p:extLst>
      <p:ext uri="{BB962C8B-B14F-4D97-AF65-F5344CB8AC3E}">
        <p14:creationId xmlns:p14="http://schemas.microsoft.com/office/powerpoint/2010/main" val="2251830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A0E7443-6C53-4A60-C529-B97E817BA636}"/>
              </a:ext>
            </a:extLst>
          </p:cNvPr>
          <p:cNvSpPr>
            <a:spLocks noGrp="1"/>
          </p:cNvSpPr>
          <p:nvPr>
            <p:ph type="title"/>
          </p:nvPr>
        </p:nvSpPr>
        <p:spPr/>
        <p:txBody>
          <a:bodyPr/>
          <a:lstStyle/>
          <a:p>
            <a:r>
              <a:rPr lang="sv-SE">
                <a:latin typeface="Corbel"/>
              </a:rPr>
              <a:t>Användarna</a:t>
            </a:r>
          </a:p>
        </p:txBody>
      </p:sp>
      <p:sp>
        <p:nvSpPr>
          <p:cNvPr id="4" name="Platshållare för text 3">
            <a:extLst>
              <a:ext uri="{FF2B5EF4-FFF2-40B4-BE49-F238E27FC236}">
                <a16:creationId xmlns:a16="http://schemas.microsoft.com/office/drawing/2014/main" id="{1394A069-F46C-423E-AE75-415238201DE0}"/>
              </a:ext>
            </a:extLst>
          </p:cNvPr>
          <p:cNvSpPr>
            <a:spLocks noGrp="1"/>
          </p:cNvSpPr>
          <p:nvPr>
            <p:ph type="body" sz="quarter" idx="12"/>
          </p:nvPr>
        </p:nvSpPr>
        <p:spPr/>
        <p:txBody>
          <a:bodyPr/>
          <a:lstStyle/>
          <a:p>
            <a:r>
              <a:rPr lang="sv-SE"/>
              <a:t>Bidra till ett samhälle som inkluderar alla oavsett kön, etnicitet, språk eller funktionsförmåga.</a:t>
            </a:r>
          </a:p>
          <a:p>
            <a:endParaRPr lang="sv-SE"/>
          </a:p>
        </p:txBody>
      </p:sp>
      <p:pic>
        <p:nvPicPr>
          <p:cNvPr id="8" name="Platshållare för bild 7">
            <a:extLst>
              <a:ext uri="{FF2B5EF4-FFF2-40B4-BE49-F238E27FC236}">
                <a16:creationId xmlns:a16="http://schemas.microsoft.com/office/drawing/2014/main" id="{C88497E7-C653-02B6-FDB9-B11B37DA7F1F}"/>
              </a:ext>
              <a:ext uri="{C183D7F6-B498-43B3-948B-1728B52AA6E4}">
                <adec:decorative xmlns:adec="http://schemas.microsoft.com/office/drawing/2017/decorative" val="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l="21698" r="21698"/>
          <a:stretch>
            <a:fillRect/>
          </a:stretch>
        </p:blipFill>
        <p:spPr/>
      </p:pic>
      <p:sp>
        <p:nvSpPr>
          <p:cNvPr id="2" name="Platshållare för sidfot 1">
            <a:extLst>
              <a:ext uri="{FF2B5EF4-FFF2-40B4-BE49-F238E27FC236}">
                <a16:creationId xmlns:a16="http://schemas.microsoft.com/office/drawing/2014/main" id="{A790F3F0-7FBF-9334-C438-FC5D4010A414}"/>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64252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E2D53BC-B139-4E85-E559-50CAC0A22C3A}"/>
              </a:ext>
              <a:ext uri="{C183D7F6-B498-43B3-948B-1728B52AA6E4}">
                <adec:decorative xmlns:adec="http://schemas.microsoft.com/office/drawing/2017/decorative" val="1"/>
              </a:ext>
            </a:extLst>
          </p:cNvPr>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23629"/>
          <a:stretch/>
        </p:blipFill>
        <p:spPr>
          <a:xfrm>
            <a:off x="0" y="0"/>
            <a:ext cx="12192000" cy="6858000"/>
          </a:xfrm>
          <a:prstGeom prst="rect">
            <a:avLst/>
          </a:prstGeom>
        </p:spPr>
      </p:pic>
      <p:sp>
        <p:nvSpPr>
          <p:cNvPr id="4" name="Rubrik 3">
            <a:extLst>
              <a:ext uri="{FF2B5EF4-FFF2-40B4-BE49-F238E27FC236}">
                <a16:creationId xmlns:a16="http://schemas.microsoft.com/office/drawing/2014/main" id="{49D223AA-0A82-F8CF-CDA1-854321628B52}"/>
              </a:ext>
            </a:extLst>
          </p:cNvPr>
          <p:cNvSpPr>
            <a:spLocks noGrp="1"/>
          </p:cNvSpPr>
          <p:nvPr>
            <p:ph type="title"/>
          </p:nvPr>
        </p:nvSpPr>
        <p:spPr/>
        <p:txBody>
          <a:bodyPr/>
          <a:lstStyle/>
          <a:p>
            <a:r>
              <a:rPr lang="sv-SE" dirty="0">
                <a:effectLst>
                  <a:outerShdw blurRad="38100" dist="38100" dir="2700000" algn="tl">
                    <a:srgbClr val="000000">
                      <a:alpha val="43137"/>
                    </a:srgbClr>
                  </a:outerShdw>
                </a:effectLst>
              </a:rPr>
              <a:t>Universell utformning i byggd miljö</a:t>
            </a:r>
          </a:p>
        </p:txBody>
      </p:sp>
      <p:sp>
        <p:nvSpPr>
          <p:cNvPr id="7" name="Platshållare för sidfot 6">
            <a:extLst>
              <a:ext uri="{FF2B5EF4-FFF2-40B4-BE49-F238E27FC236}">
                <a16:creationId xmlns:a16="http://schemas.microsoft.com/office/drawing/2014/main" id="{9EC77964-65B4-16C5-AC27-AC622A3E82F9}"/>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2570731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540582-19A4-56BD-C318-B9D02376C397}"/>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Universellt utformat museum</a:t>
            </a:r>
          </a:p>
        </p:txBody>
      </p:sp>
      <p:pic>
        <p:nvPicPr>
          <p:cNvPr id="4" name="Platshållare för innehåll 3" descr="Illustration som visar på universellt utformat museum.">
            <a:extLst>
              <a:ext uri="{FF2B5EF4-FFF2-40B4-BE49-F238E27FC236}">
                <a16:creationId xmlns:a16="http://schemas.microsoft.com/office/drawing/2014/main" id="{7879FC94-FB9A-D3B5-91DB-7892AE794DFC}"/>
              </a:ext>
            </a:extLst>
          </p:cNvPr>
          <p:cNvPicPr>
            <a:picLocks noGrp="1" noChangeAspect="1"/>
          </p:cNvPicPr>
          <p:nvPr>
            <p:ph idx="1"/>
          </p:nvPr>
        </p:nvPicPr>
        <p:blipFill rotWithShape="1">
          <a:blip r:embed="rId3"/>
          <a:srcRect l="1840" t="252" r="6868" b="1467"/>
          <a:stretch/>
        </p:blipFill>
        <p:spPr>
          <a:xfrm>
            <a:off x="0" y="0"/>
            <a:ext cx="12192000" cy="6858000"/>
          </a:xfrm>
        </p:spPr>
      </p:pic>
    </p:spTree>
    <p:extLst>
      <p:ext uri="{BB962C8B-B14F-4D97-AF65-F5344CB8AC3E}">
        <p14:creationId xmlns:p14="http://schemas.microsoft.com/office/powerpoint/2010/main" val="310559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DBC12E0-007A-B6C8-DAF2-178F743DD178}"/>
              </a:ext>
            </a:extLst>
          </p:cNvPr>
          <p:cNvSpPr>
            <a:spLocks noGrp="1"/>
          </p:cNvSpPr>
          <p:nvPr>
            <p:ph type="title"/>
          </p:nvPr>
        </p:nvSpPr>
        <p:spPr/>
        <p:txBody>
          <a:bodyPr/>
          <a:lstStyle/>
          <a:p>
            <a:r>
              <a:rPr lang="sv-SE"/>
              <a:t>Universell utformning i upphandling</a:t>
            </a:r>
          </a:p>
        </p:txBody>
      </p:sp>
      <p:sp>
        <p:nvSpPr>
          <p:cNvPr id="3" name="Platshållare för text 2">
            <a:extLst>
              <a:ext uri="{FF2B5EF4-FFF2-40B4-BE49-F238E27FC236}">
                <a16:creationId xmlns:a16="http://schemas.microsoft.com/office/drawing/2014/main" id="{06989DA3-1835-4134-B652-6F80C6655A11}"/>
              </a:ext>
            </a:extLst>
          </p:cNvPr>
          <p:cNvSpPr>
            <a:spLocks noGrp="1"/>
          </p:cNvSpPr>
          <p:nvPr>
            <p:ph type="body" sz="quarter" idx="12"/>
          </p:nvPr>
        </p:nvSpPr>
        <p:spPr/>
        <p:txBody>
          <a:bodyPr/>
          <a:lstStyle/>
          <a:p>
            <a:r>
              <a:rPr lang="sv-SE"/>
              <a:t>Skyldighet att ställa krav på tillgänglighet över tröskelvärdvärdet.</a:t>
            </a:r>
          </a:p>
          <a:p>
            <a:r>
              <a:rPr lang="sv-SE"/>
              <a:t>Tillämpa principen om universell utformning tidigt i upphandlingsprocessen.</a:t>
            </a:r>
          </a:p>
          <a:p>
            <a:r>
              <a:rPr lang="sv-SE"/>
              <a:t>Innebär att säkerställa att byggda miljöer kan användas av så många som möjligt och inte utesluta vissa användare i förväg.</a:t>
            </a:r>
          </a:p>
        </p:txBody>
      </p:sp>
      <p:sp>
        <p:nvSpPr>
          <p:cNvPr id="2" name="Platshållare för sidfot 1">
            <a:extLst>
              <a:ext uri="{FF2B5EF4-FFF2-40B4-BE49-F238E27FC236}">
                <a16:creationId xmlns:a16="http://schemas.microsoft.com/office/drawing/2014/main" id="{DC597B62-CB73-2597-922E-E061021FE571}"/>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364133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EB4C853-DE1F-5FA3-84AA-F79BE2D7E974}"/>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Universell utformning i byggprocessen</a:t>
            </a:r>
          </a:p>
        </p:txBody>
      </p:sp>
      <p:pic>
        <p:nvPicPr>
          <p:cNvPr id="5" name="Platshållare för innehåll 4" descr="Illustration som visar på de olika delarna för universell utformning i byggprocessen.">
            <a:extLst>
              <a:ext uri="{FF2B5EF4-FFF2-40B4-BE49-F238E27FC236}">
                <a16:creationId xmlns:a16="http://schemas.microsoft.com/office/drawing/2014/main" id="{1A213214-ED87-8C82-A4EE-61D4DBB9854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965277" y="366147"/>
            <a:ext cx="8707272" cy="6153001"/>
          </a:xfrm>
        </p:spPr>
      </p:pic>
    </p:spTree>
    <p:extLst>
      <p:ext uri="{BB962C8B-B14F-4D97-AF65-F5344CB8AC3E}">
        <p14:creationId xmlns:p14="http://schemas.microsoft.com/office/powerpoint/2010/main" val="131916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24278E-978A-3FCE-C27B-94D5334E9484}"/>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Exempel på åtgärder kopplat till universell utformning</a:t>
            </a:r>
          </a:p>
        </p:txBody>
      </p:sp>
      <p:pic>
        <p:nvPicPr>
          <p:cNvPr id="6" name="Platshållare för innehåll 5" descr="Exempel på åtgärder kopplat till universell utformning i förhållande till byggprocessen.">
            <a:extLst>
              <a:ext uri="{FF2B5EF4-FFF2-40B4-BE49-F238E27FC236}">
                <a16:creationId xmlns:a16="http://schemas.microsoft.com/office/drawing/2014/main" id="{9AF95F22-BDC5-624A-BBE8-61566276EEC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023201" y="0"/>
            <a:ext cx="10145597" cy="6858000"/>
          </a:xfrm>
        </p:spPr>
      </p:pic>
    </p:spTree>
    <p:extLst>
      <p:ext uri="{BB962C8B-B14F-4D97-AF65-F5344CB8AC3E}">
        <p14:creationId xmlns:p14="http://schemas.microsoft.com/office/powerpoint/2010/main" val="2331548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E385DC-14BE-6340-7C55-B073A23B5300}"/>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Utveckling av dörröppnare enligt universell utformning</a:t>
            </a:r>
          </a:p>
        </p:txBody>
      </p:sp>
      <p:pic>
        <p:nvPicPr>
          <p:cNvPr id="4" name="Platshållare för innehåll 3" descr="Tre bilder som visar på hur man utvecklat manuell dörröppnare till automatisk dörröppnare.">
            <a:extLst>
              <a:ext uri="{FF2B5EF4-FFF2-40B4-BE49-F238E27FC236}">
                <a16:creationId xmlns:a16="http://schemas.microsoft.com/office/drawing/2014/main" id="{27A9D34D-19FD-BB0F-E811-F16FF1B4E36D}"/>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58454" y="1961376"/>
            <a:ext cx="11620500" cy="2935247"/>
          </a:xfrm>
        </p:spPr>
      </p:pic>
    </p:spTree>
    <p:extLst>
      <p:ext uri="{BB962C8B-B14F-4D97-AF65-F5344CB8AC3E}">
        <p14:creationId xmlns:p14="http://schemas.microsoft.com/office/powerpoint/2010/main" val="1520473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C95DAAA-6D7F-EF5F-C785-FFE62D0F4560}"/>
              </a:ext>
            </a:extLst>
          </p:cNvPr>
          <p:cNvSpPr>
            <a:spLocks noGrp="1"/>
          </p:cNvSpPr>
          <p:nvPr>
            <p:ph type="title"/>
          </p:nvPr>
        </p:nvSpPr>
        <p:spPr>
          <a:xfrm>
            <a:off x="838200" y="-754602"/>
            <a:ext cx="10515600" cy="754602"/>
          </a:xfrm>
        </p:spPr>
        <p:txBody>
          <a:bodyPr vert="horz" lIns="91440" tIns="45720" rIns="91440" bIns="45720" rtlCol="0" anchor="b">
            <a:noAutofit/>
          </a:bodyPr>
          <a:lstStyle/>
          <a:p>
            <a:r>
              <a:rPr lang="sv-SE"/>
              <a:t>Inledning</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p:txBody>
          <a:bodyPr/>
          <a:lstStyle/>
          <a:p>
            <a:pPr>
              <a:lnSpc>
                <a:spcPct val="100000"/>
              </a:lnSpc>
              <a:spcBef>
                <a:spcPts val="0"/>
              </a:spcBef>
            </a:pPr>
            <a:r>
              <a:rPr lang="sv-SE"/>
              <a:t>Arkitektur, form, design, konst och kulturarv har avgörande betydelse i samhällsbygget eftersom den gestaltade livsmiljön påverkar människor i vardagen. </a:t>
            </a:r>
          </a:p>
          <a:p>
            <a:pPr>
              <a:lnSpc>
                <a:spcPct val="100000"/>
              </a:lnSpc>
              <a:spcBef>
                <a:spcPts val="0"/>
              </a:spcBef>
            </a:pPr>
            <a:r>
              <a:rPr lang="sv-SE"/>
              <a:t>Ett verktyg för att skapa goda livsmiljöer är upphandling. För att uppnå kvalitet i upphandlingen behöver bland annat både värden och prioriteringar identifieras. </a:t>
            </a:r>
          </a:p>
        </p:txBody>
      </p:sp>
      <p:sp>
        <p:nvSpPr>
          <p:cNvPr id="8" name="Platshållare för sidfot 7">
            <a:extLst>
              <a:ext uri="{FF2B5EF4-FFF2-40B4-BE49-F238E27FC236}">
                <a16:creationId xmlns:a16="http://schemas.microsoft.com/office/drawing/2014/main" id="{D774BB05-E432-B398-61C9-800B231A0A1A}"/>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2432694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4D9D0AB-AC34-413A-EDEE-751EC6858A04}"/>
              </a:ext>
            </a:extLst>
          </p:cNvPr>
          <p:cNvSpPr>
            <a:spLocks noGrp="1"/>
          </p:cNvSpPr>
          <p:nvPr>
            <p:ph type="title"/>
          </p:nvPr>
        </p:nvSpPr>
        <p:spPr/>
        <p:txBody>
          <a:bodyPr/>
          <a:lstStyle/>
          <a:p>
            <a:r>
              <a:rPr lang="sv-SE"/>
              <a:t>Vilka kommer att använda det vi planerar att bygga och i vilket sammanhang? </a:t>
            </a:r>
          </a:p>
        </p:txBody>
      </p:sp>
      <p:sp>
        <p:nvSpPr>
          <p:cNvPr id="2" name="Platshållare för sidfot 1">
            <a:extLst>
              <a:ext uri="{FF2B5EF4-FFF2-40B4-BE49-F238E27FC236}">
                <a16:creationId xmlns:a16="http://schemas.microsoft.com/office/drawing/2014/main" id="{ECF858F0-9D57-DF3D-DB0A-C6BFC7D37062}"/>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490569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05B6E0-0ADA-C13D-E18A-27BF1B42B61F}"/>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Film – skapa hållbara städer</a:t>
            </a:r>
          </a:p>
        </p:txBody>
      </p:sp>
      <p:pic>
        <p:nvPicPr>
          <p:cNvPr id="3" name="Onlinemedia 2" title="Universell utformning i praktiken (textad)">
            <a:hlinkClick r:id="" action="ppaction://media"/>
            <a:extLst>
              <a:ext uri="{FF2B5EF4-FFF2-40B4-BE49-F238E27FC236}">
                <a16:creationId xmlns:a16="http://schemas.microsoft.com/office/drawing/2014/main" id="{47F1397E-641A-DD01-6468-73FE27E9F047}"/>
              </a:ext>
            </a:extLst>
          </p:cNvPr>
          <p:cNvPicPr>
            <a:picLocks noGrp="1" noRot="1" noChangeAspect="1"/>
          </p:cNvPicPr>
          <p:nvPr>
            <p:ph idx="1"/>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2603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F8D0D6E-C4CE-C5DC-8316-8A6AAC7FE201}"/>
              </a:ext>
            </a:extLst>
          </p:cNvPr>
          <p:cNvSpPr>
            <a:spLocks noGrp="1"/>
          </p:cNvSpPr>
          <p:nvPr>
            <p:ph type="title"/>
          </p:nvPr>
        </p:nvSpPr>
        <p:spPr/>
        <p:txBody>
          <a:bodyPr/>
          <a:lstStyle/>
          <a:p>
            <a:r>
              <a:rPr lang="sv-SE" dirty="0"/>
              <a:t>I en marknadsanalys är dialog </a:t>
            </a:r>
            <a:br>
              <a:rPr lang="sv-SE" dirty="0"/>
            </a:br>
            <a:r>
              <a:rPr lang="sv-SE" dirty="0"/>
              <a:t>med potentiella leverantörer en förutsättning för att förstå och skaffa sig kunskap om marknaden </a:t>
            </a:r>
          </a:p>
        </p:txBody>
      </p:sp>
      <p:sp>
        <p:nvSpPr>
          <p:cNvPr id="2" name="Platshållare för sidfot 1">
            <a:extLst>
              <a:ext uri="{FF2B5EF4-FFF2-40B4-BE49-F238E27FC236}">
                <a16:creationId xmlns:a16="http://schemas.microsoft.com/office/drawing/2014/main" id="{4851B105-3E99-2422-DAFE-1AFC14BBADBA}"/>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2564035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25A27B6-884C-F7A0-A996-1E7CF14259B2}"/>
              </a:ext>
            </a:extLst>
          </p:cNvPr>
          <p:cNvSpPr>
            <a:spLocks noGrp="1"/>
          </p:cNvSpPr>
          <p:nvPr>
            <p:ph type="ctrTitle"/>
          </p:nvPr>
        </p:nvSpPr>
        <p:spPr/>
        <p:txBody>
          <a:bodyPr/>
          <a:lstStyle/>
          <a:p>
            <a:r>
              <a:rPr lang="sv-SE"/>
              <a:t>3. </a:t>
            </a:r>
            <a:br>
              <a:rPr lang="sv-SE"/>
            </a:br>
            <a:r>
              <a:rPr lang="sv-SE"/>
              <a:t>Genomför upphandling av arkitekter &amp; tekniska konsulter</a:t>
            </a:r>
          </a:p>
        </p:txBody>
      </p:sp>
      <p:sp>
        <p:nvSpPr>
          <p:cNvPr id="2" name="Platshållare för sidfot 1">
            <a:extLst>
              <a:ext uri="{FF2B5EF4-FFF2-40B4-BE49-F238E27FC236}">
                <a16:creationId xmlns:a16="http://schemas.microsoft.com/office/drawing/2014/main" id="{623E6EF5-437F-B900-7FBE-7C1A8CA0D9B3}"/>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2292297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0676333-471C-129A-7FF8-4D32108AF7D9}"/>
              </a:ext>
              <a:ext uri="{C183D7F6-B498-43B3-948B-1728B52AA6E4}">
                <adec:decorative xmlns:adec="http://schemas.microsoft.com/office/drawing/2017/decorative" val="1"/>
              </a:ext>
            </a:extLst>
          </p:cNvPr>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15625"/>
          <a:stretch/>
        </p:blipFill>
        <p:spPr>
          <a:xfrm>
            <a:off x="0" y="0"/>
            <a:ext cx="12192000" cy="6858000"/>
          </a:xfrm>
          <a:prstGeom prst="rect">
            <a:avLst/>
          </a:prstGeom>
        </p:spPr>
      </p:pic>
      <p:sp>
        <p:nvSpPr>
          <p:cNvPr id="4" name="Rubrik 3">
            <a:extLst>
              <a:ext uri="{FF2B5EF4-FFF2-40B4-BE49-F238E27FC236}">
                <a16:creationId xmlns:a16="http://schemas.microsoft.com/office/drawing/2014/main" id="{49D223AA-0A82-F8CF-CDA1-854321628B52}"/>
              </a:ext>
            </a:extLst>
          </p:cNvPr>
          <p:cNvSpPr>
            <a:spLocks noGrp="1"/>
          </p:cNvSpPr>
          <p:nvPr>
            <p:ph type="title"/>
          </p:nvPr>
        </p:nvSpPr>
        <p:spPr/>
        <p:txBody>
          <a:bodyPr/>
          <a:lstStyle/>
          <a:p>
            <a:r>
              <a:rPr lang="sv-SE">
                <a:effectLst>
                  <a:outerShdw blurRad="38100" dist="38100" dir="2700000" algn="tl">
                    <a:srgbClr val="000000">
                      <a:alpha val="43137"/>
                    </a:srgbClr>
                  </a:outerShdw>
                </a:effectLst>
              </a:rPr>
              <a:t>Kvalitetsaspekter i upphandlingsdokumentet</a:t>
            </a:r>
          </a:p>
        </p:txBody>
      </p:sp>
      <p:sp>
        <p:nvSpPr>
          <p:cNvPr id="7" name="Platshållare för sidfot 6">
            <a:extLst>
              <a:ext uri="{FF2B5EF4-FFF2-40B4-BE49-F238E27FC236}">
                <a16:creationId xmlns:a16="http://schemas.microsoft.com/office/drawing/2014/main" id="{9EC77964-65B4-16C5-AC27-AC622A3E82F9}"/>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2139926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ADEBE46-92B0-015D-BB56-9B5453A56E5C}"/>
              </a:ext>
            </a:extLst>
          </p:cNvPr>
          <p:cNvSpPr>
            <a:spLocks noGrp="1"/>
          </p:cNvSpPr>
          <p:nvPr>
            <p:ph type="title"/>
          </p:nvPr>
        </p:nvSpPr>
        <p:spPr/>
        <p:txBody>
          <a:bodyPr/>
          <a:lstStyle/>
          <a:p>
            <a:r>
              <a:rPr lang="sv-SE"/>
              <a:t>Att tänka på vid upphandling av arkitekt- och konsulttjänster</a:t>
            </a:r>
          </a:p>
        </p:txBody>
      </p:sp>
      <p:sp>
        <p:nvSpPr>
          <p:cNvPr id="3" name="Platshållare för text 2">
            <a:extLst>
              <a:ext uri="{FF2B5EF4-FFF2-40B4-BE49-F238E27FC236}">
                <a16:creationId xmlns:a16="http://schemas.microsoft.com/office/drawing/2014/main" id="{A8DCE623-A3D3-AA93-77CC-77569D9EF784}"/>
              </a:ext>
            </a:extLst>
          </p:cNvPr>
          <p:cNvSpPr>
            <a:spLocks noGrp="1"/>
          </p:cNvSpPr>
          <p:nvPr>
            <p:ph type="body" sz="quarter" idx="12"/>
          </p:nvPr>
        </p:nvSpPr>
        <p:spPr/>
        <p:txBody>
          <a:bodyPr/>
          <a:lstStyle/>
          <a:p>
            <a:r>
              <a:rPr lang="sv-SE"/>
              <a:t>Krav på leverantören</a:t>
            </a:r>
          </a:p>
          <a:p>
            <a:r>
              <a:rPr lang="sv-SE"/>
              <a:t>Krav på föremålet för upphandlingen</a:t>
            </a:r>
          </a:p>
          <a:p>
            <a:r>
              <a:rPr lang="sv-SE"/>
              <a:t>Grund för utvärdering</a:t>
            </a:r>
          </a:p>
          <a:p>
            <a:r>
              <a:rPr lang="sv-SE"/>
              <a:t>Utformning av kriterier för ökad kvalitet</a:t>
            </a:r>
          </a:p>
          <a:p>
            <a:r>
              <a:rPr lang="sv-SE"/>
              <a:t>Olika ersättningsformer</a:t>
            </a:r>
          </a:p>
          <a:p>
            <a:r>
              <a:rPr lang="sv-SE"/>
              <a:t>Kontraktsvillkor – utgå från branschdokumenten</a:t>
            </a:r>
          </a:p>
          <a:p>
            <a:endParaRPr lang="sv-SE"/>
          </a:p>
        </p:txBody>
      </p:sp>
      <p:sp>
        <p:nvSpPr>
          <p:cNvPr id="2" name="Platshållare för sidfot 1">
            <a:extLst>
              <a:ext uri="{FF2B5EF4-FFF2-40B4-BE49-F238E27FC236}">
                <a16:creationId xmlns:a16="http://schemas.microsoft.com/office/drawing/2014/main" id="{5F6D36C4-D074-2053-F4B0-E0AC415C605C}"/>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2231229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BB83FF3-C192-662D-77E1-F674D117D5F5}"/>
              </a:ext>
            </a:extLst>
          </p:cNvPr>
          <p:cNvSpPr>
            <a:spLocks noGrp="1"/>
          </p:cNvSpPr>
          <p:nvPr>
            <p:ph type="title"/>
          </p:nvPr>
        </p:nvSpPr>
        <p:spPr/>
        <p:txBody>
          <a:bodyPr/>
          <a:lstStyle/>
          <a:p>
            <a:r>
              <a:rPr lang="sv-SE" dirty="0"/>
              <a:t>Olika förfaranden över </a:t>
            </a:r>
            <a:br>
              <a:rPr lang="sv-SE" dirty="0"/>
            </a:br>
            <a:r>
              <a:rPr lang="sv-SE" dirty="0"/>
              <a:t>och under tröskelvärdena</a:t>
            </a:r>
          </a:p>
        </p:txBody>
      </p:sp>
      <p:sp>
        <p:nvSpPr>
          <p:cNvPr id="2" name="Platshållare för sidfot 1">
            <a:extLst>
              <a:ext uri="{FF2B5EF4-FFF2-40B4-BE49-F238E27FC236}">
                <a16:creationId xmlns:a16="http://schemas.microsoft.com/office/drawing/2014/main" id="{D35A2D0F-0F46-8724-F27F-BFB1DB4A5082}"/>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3837886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C47432D-A93E-2E8D-3989-988AB86FE347}"/>
              </a:ext>
            </a:extLst>
          </p:cNvPr>
          <p:cNvSpPr>
            <a:spLocks noGrp="1"/>
          </p:cNvSpPr>
          <p:nvPr>
            <p:ph type="title"/>
          </p:nvPr>
        </p:nvSpPr>
        <p:spPr/>
        <p:txBody>
          <a:bodyPr/>
          <a:lstStyle/>
          <a:p>
            <a:r>
              <a:rPr lang="sv-SE"/>
              <a:t>Förfarande över tröskelvärdena</a:t>
            </a:r>
          </a:p>
        </p:txBody>
      </p:sp>
      <p:sp>
        <p:nvSpPr>
          <p:cNvPr id="3" name="Platshållare för text 2">
            <a:extLst>
              <a:ext uri="{FF2B5EF4-FFF2-40B4-BE49-F238E27FC236}">
                <a16:creationId xmlns:a16="http://schemas.microsoft.com/office/drawing/2014/main" id="{44AEE020-F1C4-0CD0-7497-C4105BAD12DC}"/>
              </a:ext>
            </a:extLst>
          </p:cNvPr>
          <p:cNvSpPr>
            <a:spLocks noGrp="1"/>
          </p:cNvSpPr>
          <p:nvPr>
            <p:ph type="body" sz="quarter" idx="12"/>
          </p:nvPr>
        </p:nvSpPr>
        <p:spPr/>
        <p:txBody>
          <a:bodyPr/>
          <a:lstStyle/>
          <a:p>
            <a:r>
              <a:rPr lang="sv-SE"/>
              <a:t>Förhandlat förfarande med föregående annonsering</a:t>
            </a:r>
          </a:p>
          <a:p>
            <a:r>
              <a:rPr lang="sv-SE"/>
              <a:t>Förhandlat förfarande utan föregående annonsering</a:t>
            </a:r>
          </a:p>
          <a:p>
            <a:r>
              <a:rPr lang="sv-SE"/>
              <a:t>Projekttävling</a:t>
            </a:r>
          </a:p>
          <a:p>
            <a:r>
              <a:rPr lang="sv-SE"/>
              <a:t>Konkurrenspräglad dialog</a:t>
            </a:r>
          </a:p>
          <a:p>
            <a:r>
              <a:rPr lang="sv-SE"/>
              <a:t>Innovationspartnerskap</a:t>
            </a:r>
          </a:p>
        </p:txBody>
      </p:sp>
      <p:sp>
        <p:nvSpPr>
          <p:cNvPr id="2" name="Platshållare för sidfot 1">
            <a:extLst>
              <a:ext uri="{FF2B5EF4-FFF2-40B4-BE49-F238E27FC236}">
                <a16:creationId xmlns:a16="http://schemas.microsoft.com/office/drawing/2014/main" id="{EE155DD9-92DF-023B-20D3-AD03F0F81931}"/>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3745898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787E11B-DB84-334B-7821-FD0ABDD6CD32}"/>
              </a:ext>
            </a:extLst>
          </p:cNvPr>
          <p:cNvSpPr>
            <a:spLocks noGrp="1"/>
          </p:cNvSpPr>
          <p:nvPr>
            <p:ph type="title"/>
          </p:nvPr>
        </p:nvSpPr>
        <p:spPr/>
        <p:txBody>
          <a:bodyPr/>
          <a:lstStyle/>
          <a:p>
            <a:r>
              <a:rPr lang="sv-SE" dirty="0"/>
              <a:t>Förfarande under tröskelvärdena </a:t>
            </a:r>
            <a:br>
              <a:rPr lang="sv-SE" dirty="0"/>
            </a:br>
            <a:r>
              <a:rPr lang="sv-SE" dirty="0"/>
              <a:t>och direktupphandling</a:t>
            </a:r>
          </a:p>
        </p:txBody>
      </p:sp>
      <p:sp>
        <p:nvSpPr>
          <p:cNvPr id="3" name="Platshållare för text 2">
            <a:extLst>
              <a:ext uri="{FF2B5EF4-FFF2-40B4-BE49-F238E27FC236}">
                <a16:creationId xmlns:a16="http://schemas.microsoft.com/office/drawing/2014/main" id="{EA3C982F-AF8C-06A0-CF43-F5E8D9C604C1}"/>
              </a:ext>
            </a:extLst>
          </p:cNvPr>
          <p:cNvSpPr>
            <a:spLocks noGrp="1"/>
          </p:cNvSpPr>
          <p:nvPr>
            <p:ph type="body" sz="half" idx="2"/>
          </p:nvPr>
        </p:nvSpPr>
        <p:spPr/>
        <p:txBody>
          <a:bodyPr>
            <a:normAutofit fontScale="85000" lnSpcReduction="10000"/>
          </a:bodyPr>
          <a:lstStyle/>
          <a:p>
            <a:r>
              <a:rPr lang="sv-SE"/>
              <a:t>Vid upphandling under tröskelvärdena är den upphandlande organisationen fri att själv utforma varje upphandling utifrån de specifika omständigheterna. Detta ställer dock krav på den upphandlande organisationen att i upphandlingsdokumenten tydligt ange hur upphandlingen ska genomföras</a:t>
            </a:r>
          </a:p>
        </p:txBody>
      </p:sp>
      <p:sp>
        <p:nvSpPr>
          <p:cNvPr id="2" name="Platshållare för sidfot 1">
            <a:extLst>
              <a:ext uri="{FF2B5EF4-FFF2-40B4-BE49-F238E27FC236}">
                <a16:creationId xmlns:a16="http://schemas.microsoft.com/office/drawing/2014/main" id="{BE6732B7-F76B-7328-2313-83E79E992BDD}"/>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2547039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DFAC9D5-B818-1FB6-DEA9-0F7755946E51}"/>
              </a:ext>
            </a:extLst>
          </p:cNvPr>
          <p:cNvSpPr>
            <a:spLocks noGrp="1"/>
          </p:cNvSpPr>
          <p:nvPr>
            <p:ph type="ctrTitle"/>
          </p:nvPr>
        </p:nvSpPr>
        <p:spPr/>
        <p:txBody>
          <a:bodyPr/>
          <a:lstStyle/>
          <a:p>
            <a:r>
              <a:rPr lang="sv-SE"/>
              <a:t>4.</a:t>
            </a:r>
            <a:br>
              <a:rPr lang="sv-SE"/>
            </a:br>
            <a:r>
              <a:rPr lang="sv-SE"/>
              <a:t>Förvaltning och uppföljning av avtal</a:t>
            </a:r>
          </a:p>
        </p:txBody>
      </p:sp>
      <p:sp>
        <p:nvSpPr>
          <p:cNvPr id="2" name="Platshållare för sidfot 1">
            <a:extLst>
              <a:ext uri="{FF2B5EF4-FFF2-40B4-BE49-F238E27FC236}">
                <a16:creationId xmlns:a16="http://schemas.microsoft.com/office/drawing/2014/main" id="{50EA94FC-5C9D-EBF7-26FB-9E740757DA17}"/>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1357398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A61C068-2535-722E-0499-46D88A0C4D0F}"/>
              </a:ext>
            </a:extLst>
          </p:cNvPr>
          <p:cNvSpPr>
            <a:spLocks noGrp="1"/>
          </p:cNvSpPr>
          <p:nvPr>
            <p:ph type="title"/>
          </p:nvPr>
        </p:nvSpPr>
        <p:spPr/>
        <p:txBody>
          <a:bodyPr/>
          <a:lstStyle/>
          <a:p>
            <a:r>
              <a:rPr lang="sv-SE"/>
              <a:t>INNEHÅLL</a:t>
            </a:r>
          </a:p>
        </p:txBody>
      </p:sp>
      <p:sp>
        <p:nvSpPr>
          <p:cNvPr id="2" name="Platshållare för text 1">
            <a:extLst>
              <a:ext uri="{FF2B5EF4-FFF2-40B4-BE49-F238E27FC236}">
                <a16:creationId xmlns:a16="http://schemas.microsoft.com/office/drawing/2014/main" id="{AE90FF74-EC68-2731-E42F-C40B6D5D250F}"/>
              </a:ext>
            </a:extLst>
          </p:cNvPr>
          <p:cNvSpPr>
            <a:spLocks noGrp="1"/>
          </p:cNvSpPr>
          <p:nvPr>
            <p:ph type="body" sz="half" idx="2"/>
          </p:nvPr>
        </p:nvSpPr>
        <p:spPr/>
        <p:txBody>
          <a:bodyPr/>
          <a:lstStyle/>
          <a:p>
            <a:r>
              <a:rPr lang="sv-SE"/>
              <a:t>Introduktion</a:t>
            </a:r>
          </a:p>
          <a:p>
            <a:r>
              <a:rPr lang="sv-SE"/>
              <a:t>Förbered upphandling för arkitektonisk kvalitet</a:t>
            </a:r>
          </a:p>
          <a:p>
            <a:r>
              <a:rPr lang="sv-SE"/>
              <a:t>Genomför upphandling av arkitekter och tekniska konsulter</a:t>
            </a:r>
          </a:p>
          <a:p>
            <a:r>
              <a:rPr lang="sv-SE"/>
              <a:t>Uppföljning och förvaltning av avtal för arkitekt- och teknikkonsulttjänster</a:t>
            </a:r>
          </a:p>
          <a:p>
            <a:endParaRPr lang="sv-SE"/>
          </a:p>
        </p:txBody>
      </p:sp>
      <p:sp>
        <p:nvSpPr>
          <p:cNvPr id="7" name="Platshållare för sidfot 6">
            <a:extLst>
              <a:ext uri="{FF2B5EF4-FFF2-40B4-BE49-F238E27FC236}">
                <a16:creationId xmlns:a16="http://schemas.microsoft.com/office/drawing/2014/main" id="{243ED530-ACE5-AB7B-DC9A-3B9010ADE399}"/>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4149046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178632E-2D3E-4AAE-627C-D87AF3140EED}"/>
              </a:ext>
            </a:extLst>
          </p:cNvPr>
          <p:cNvSpPr>
            <a:spLocks noGrp="1"/>
          </p:cNvSpPr>
          <p:nvPr>
            <p:ph type="title"/>
          </p:nvPr>
        </p:nvSpPr>
        <p:spPr/>
        <p:txBody>
          <a:bodyPr/>
          <a:lstStyle/>
          <a:p>
            <a:r>
              <a:rPr lang="sv-SE"/>
              <a:t>Uppföljning och förvaltning av avtal </a:t>
            </a:r>
          </a:p>
        </p:txBody>
      </p:sp>
      <p:sp>
        <p:nvSpPr>
          <p:cNvPr id="3" name="Platshållare för text 2">
            <a:extLst>
              <a:ext uri="{FF2B5EF4-FFF2-40B4-BE49-F238E27FC236}">
                <a16:creationId xmlns:a16="http://schemas.microsoft.com/office/drawing/2014/main" id="{8D10FCC9-0563-671A-8932-B9BD0E475D46}"/>
              </a:ext>
            </a:extLst>
          </p:cNvPr>
          <p:cNvSpPr>
            <a:spLocks noGrp="1"/>
          </p:cNvSpPr>
          <p:nvPr>
            <p:ph type="body" sz="quarter" idx="12"/>
          </p:nvPr>
        </p:nvSpPr>
        <p:spPr>
          <a:xfrm>
            <a:off x="716416" y="1654173"/>
            <a:ext cx="9628423" cy="4353087"/>
          </a:xfrm>
        </p:spPr>
        <p:txBody>
          <a:bodyPr/>
          <a:lstStyle/>
          <a:p>
            <a:r>
              <a:rPr lang="sv-SE"/>
              <a:t>Uppföljning av kvalitetskrav inom arkitektur viktig för att uppnå den effekt man vill ha.</a:t>
            </a:r>
          </a:p>
          <a:p>
            <a:r>
              <a:rPr lang="sv-SE"/>
              <a:t>Överlämningar mellan olika aktörer, och skeden, en potentiell risk för förlorad information.</a:t>
            </a:r>
          </a:p>
          <a:p>
            <a:r>
              <a:rPr lang="sv-SE"/>
              <a:t>Kvalitetsfrågor inom arkitektur är ofta interdisciplinära frågor.</a:t>
            </a:r>
          </a:p>
          <a:p>
            <a:r>
              <a:rPr lang="sv-SE"/>
              <a:t>Säkerställa att kvalitetskrav förs vidare till underleverantörskedjan.</a:t>
            </a:r>
          </a:p>
          <a:p>
            <a:endParaRPr lang="sv-SE"/>
          </a:p>
          <a:p>
            <a:endParaRPr lang="sv-SE"/>
          </a:p>
          <a:p>
            <a:endParaRPr lang="sv-SE"/>
          </a:p>
          <a:p>
            <a:pPr marL="0" indent="0">
              <a:buNone/>
            </a:pPr>
            <a:endParaRPr lang="sv-SE"/>
          </a:p>
          <a:p>
            <a:endParaRPr lang="sv-SE"/>
          </a:p>
        </p:txBody>
      </p:sp>
      <p:sp>
        <p:nvSpPr>
          <p:cNvPr id="2" name="Platshållare för sidfot 1">
            <a:extLst>
              <a:ext uri="{FF2B5EF4-FFF2-40B4-BE49-F238E27FC236}">
                <a16:creationId xmlns:a16="http://schemas.microsoft.com/office/drawing/2014/main" id="{774BC850-615D-DA40-DEFE-3D750E991707}"/>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109316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CD74DC3-EE6E-5F54-FCBE-61E027CCE0FD}"/>
              </a:ext>
            </a:extLst>
          </p:cNvPr>
          <p:cNvSpPr>
            <a:spLocks noGrp="1"/>
          </p:cNvSpPr>
          <p:nvPr>
            <p:ph type="title"/>
          </p:nvPr>
        </p:nvSpPr>
        <p:spPr/>
        <p:txBody>
          <a:bodyPr/>
          <a:lstStyle/>
          <a:p>
            <a:r>
              <a:rPr lang="sv-SE"/>
              <a:t>Erfarenhetsåterföring av information</a:t>
            </a:r>
          </a:p>
        </p:txBody>
      </p:sp>
      <p:sp>
        <p:nvSpPr>
          <p:cNvPr id="3" name="Platshållare för text 2">
            <a:extLst>
              <a:ext uri="{FF2B5EF4-FFF2-40B4-BE49-F238E27FC236}">
                <a16:creationId xmlns:a16="http://schemas.microsoft.com/office/drawing/2014/main" id="{4B225726-5F60-E5F4-43AC-5E3E647302C6}"/>
              </a:ext>
            </a:extLst>
          </p:cNvPr>
          <p:cNvSpPr>
            <a:spLocks noGrp="1"/>
          </p:cNvSpPr>
          <p:nvPr>
            <p:ph type="body" sz="quarter" idx="12"/>
          </p:nvPr>
        </p:nvSpPr>
        <p:spPr>
          <a:xfrm>
            <a:off x="716416" y="1654174"/>
            <a:ext cx="10225904" cy="4077756"/>
          </a:xfrm>
        </p:spPr>
        <p:txBody>
          <a:bodyPr vert="horz" lIns="91440" tIns="45720" rIns="91440" bIns="45720" rtlCol="0" anchor="t">
            <a:noAutofit/>
          </a:bodyPr>
          <a:lstStyle/>
          <a:p>
            <a:r>
              <a:rPr lang="sv-SE" b="1">
                <a:latin typeface="Corbel"/>
              </a:rPr>
              <a:t>Upphandlare</a:t>
            </a:r>
            <a:r>
              <a:rPr lang="sv-SE">
                <a:latin typeface="Corbel"/>
              </a:rPr>
              <a:t>: Kommande upphandlingar</a:t>
            </a:r>
            <a:endParaRPr lang="sv-SE"/>
          </a:p>
          <a:p>
            <a:r>
              <a:rPr lang="sv-SE" b="1"/>
              <a:t>Ansvarig för projektering och projektledning</a:t>
            </a:r>
            <a:r>
              <a:rPr lang="sv-SE"/>
              <a:t>: Hur projekteringsprocessen fungerat och  produktion och drift</a:t>
            </a:r>
          </a:p>
          <a:p>
            <a:r>
              <a:rPr lang="sv-SE" b="1"/>
              <a:t>Ansvarig för förvaltning</a:t>
            </a:r>
            <a:r>
              <a:rPr lang="sv-SE"/>
              <a:t>: lärdomar från driftsättning och injustering av system</a:t>
            </a:r>
          </a:p>
          <a:p>
            <a:r>
              <a:rPr lang="sv-SE" b="1"/>
              <a:t>Beslutsfattare: g</a:t>
            </a:r>
            <a:r>
              <a:rPr lang="sv-SE"/>
              <a:t>rad av måluppfyllelse </a:t>
            </a:r>
          </a:p>
          <a:p>
            <a:r>
              <a:rPr lang="sv-SE" b="1"/>
              <a:t>Planprocessen (kommun)</a:t>
            </a:r>
            <a:r>
              <a:rPr lang="sv-SE"/>
              <a:t>:</a:t>
            </a:r>
            <a:r>
              <a:rPr lang="sv-SE" b="1"/>
              <a:t> </a:t>
            </a:r>
            <a:r>
              <a:rPr lang="sv-SE"/>
              <a:t>centrala lärdomar för kommande planprocesser. </a:t>
            </a:r>
          </a:p>
        </p:txBody>
      </p:sp>
      <p:sp>
        <p:nvSpPr>
          <p:cNvPr id="2" name="Platshållare för sidfot 1">
            <a:extLst>
              <a:ext uri="{FF2B5EF4-FFF2-40B4-BE49-F238E27FC236}">
                <a16:creationId xmlns:a16="http://schemas.microsoft.com/office/drawing/2014/main" id="{7038EFC0-43EA-3DB3-DB9C-9B2ACE4A3C50}"/>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3477622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E5F6E2-5A29-F10E-C759-7F63316FA6FC}"/>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Film – Upphandling av arkitekter och teknikkonsulter för arkitektur och gestaltad livsmiljö med kvalitet</a:t>
            </a:r>
          </a:p>
        </p:txBody>
      </p:sp>
      <p:pic>
        <p:nvPicPr>
          <p:cNvPr id="3" name="Onlinemedia 2" descr="Film om arkitektur och gestaltad livsmiljö.">
            <a:hlinkClick r:id="" action="ppaction://media"/>
            <a:extLst>
              <a:ext uri="{FF2B5EF4-FFF2-40B4-BE49-F238E27FC236}">
                <a16:creationId xmlns:a16="http://schemas.microsoft.com/office/drawing/2014/main" id="{DAEA02FE-8875-B607-1C19-319894FFB81E}"/>
              </a:ext>
            </a:extLst>
          </p:cNvPr>
          <p:cNvPicPr>
            <a:picLocks noGrp="1" noRot="1" noChangeAspect="1"/>
          </p:cNvPicPr>
          <p:nvPr>
            <p:ph idx="1"/>
            <a:videoFile r:link="rId1"/>
          </p:nvPr>
        </p:nvPicPr>
        <p:blipFill>
          <a:blip r:embed="rId4"/>
          <a:srcRect/>
          <a:stretch/>
        </p:blipFill>
        <p:spPr>
          <a:xfrm>
            <a:off x="26988" y="15180"/>
            <a:ext cx="12138025" cy="6827639"/>
          </a:xfrm>
          <a:prstGeom prst="rect">
            <a:avLst/>
          </a:prstGeom>
        </p:spPr>
      </p:pic>
    </p:spTree>
    <p:extLst>
      <p:ext uri="{BB962C8B-B14F-4D97-AF65-F5344CB8AC3E}">
        <p14:creationId xmlns:p14="http://schemas.microsoft.com/office/powerpoint/2010/main" val="152732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68CBF1D-21AB-E63D-8523-3D52F48AA50A}"/>
              </a:ext>
            </a:extLst>
          </p:cNvPr>
          <p:cNvSpPr>
            <a:spLocks noGrp="1"/>
          </p:cNvSpPr>
          <p:nvPr>
            <p:ph type="title"/>
          </p:nvPr>
        </p:nvSpPr>
        <p:spPr/>
        <p:txBody>
          <a:bodyPr/>
          <a:lstStyle/>
          <a:p>
            <a:r>
              <a:rPr lang="sv-SE"/>
              <a:t>Sammanfattning och tips</a:t>
            </a:r>
          </a:p>
        </p:txBody>
      </p:sp>
      <p:sp>
        <p:nvSpPr>
          <p:cNvPr id="3" name="Platshållare för text 2">
            <a:extLst>
              <a:ext uri="{FF2B5EF4-FFF2-40B4-BE49-F238E27FC236}">
                <a16:creationId xmlns:a16="http://schemas.microsoft.com/office/drawing/2014/main" id="{AAD4DA1A-D455-91A0-BD85-2E450099383E}"/>
              </a:ext>
            </a:extLst>
          </p:cNvPr>
          <p:cNvSpPr>
            <a:spLocks noGrp="1"/>
          </p:cNvSpPr>
          <p:nvPr>
            <p:ph type="body" sz="quarter" idx="12"/>
          </p:nvPr>
        </p:nvSpPr>
        <p:spPr>
          <a:xfrm>
            <a:off x="711200" y="1538427"/>
            <a:ext cx="10522603" cy="4077756"/>
          </a:xfrm>
        </p:spPr>
        <p:txBody>
          <a:bodyPr/>
          <a:lstStyle/>
          <a:p>
            <a:r>
              <a:rPr lang="sv-SE"/>
              <a:t>God arkitektur är inte bara gestaltning, utan den ska bidra till ett hållbart, jämlikt och integrerat samhälle.</a:t>
            </a:r>
          </a:p>
          <a:p>
            <a:r>
              <a:rPr lang="sv-SE"/>
              <a:t>Offentlig upphandling är ett strategiskt viktigt verktyg.</a:t>
            </a:r>
          </a:p>
          <a:p>
            <a:r>
              <a:rPr lang="sv-SE"/>
              <a:t>Avgörande för ett lyckat resultat är bland annat</a:t>
            </a:r>
          </a:p>
          <a:p>
            <a:pPr lvl="1"/>
            <a:r>
              <a:rPr lang="sv-SE" sz="2400"/>
              <a:t>förberedelsefasen – där användarna identifieras och krav på estetik, tillgänglighet och miljö formuleras.</a:t>
            </a:r>
          </a:p>
          <a:p>
            <a:pPr lvl="1"/>
            <a:r>
              <a:rPr lang="sv-SE" sz="2400"/>
              <a:t>bra planering och kompetenta resurser i varje steg i byggprocessen</a:t>
            </a:r>
          </a:p>
          <a:p>
            <a:pPr lvl="1"/>
            <a:r>
              <a:rPr lang="sv-SE" sz="2400"/>
              <a:t>realistisk tidplan.</a:t>
            </a:r>
          </a:p>
          <a:p>
            <a:r>
              <a:rPr lang="sv-SE"/>
              <a:t>Uppföljning viktig – är den önskade effekten uppnådd</a:t>
            </a:r>
          </a:p>
          <a:p>
            <a:endParaRPr lang="sv-SE"/>
          </a:p>
        </p:txBody>
      </p:sp>
      <p:sp>
        <p:nvSpPr>
          <p:cNvPr id="2" name="Platshållare för sidfot 1">
            <a:extLst>
              <a:ext uri="{FF2B5EF4-FFF2-40B4-BE49-F238E27FC236}">
                <a16:creationId xmlns:a16="http://schemas.microsoft.com/office/drawing/2014/main" id="{A48477A4-2455-B4BC-F44D-D820A1317F31}"/>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3029591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ADA05719-CA8B-267A-0A26-76EA2E5872AF}"/>
              </a:ext>
            </a:extLst>
          </p:cNvPr>
          <p:cNvSpPr txBox="1">
            <a:spLocks noGrp="1"/>
          </p:cNvSpPr>
          <p:nvPr>
            <p:ph type="title" idx="4294967295"/>
          </p:nvPr>
        </p:nvSpPr>
        <p:spPr>
          <a:xfrm>
            <a:off x="2597409" y="1403603"/>
            <a:ext cx="6938009" cy="1368963"/>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Mer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inspiration</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och</a:t>
            </a:r>
            <a:r>
              <a:rPr kumimoji="0" lang="sv-SE" sz="4400" b="1" i="0" u="none" strike="noStrike" kern="1200" cap="none" spc="80"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vägledning</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hittar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du</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25" normalizeH="0" baseline="0" noProof="0">
                <a:ln>
                  <a:noFill/>
                </a:ln>
                <a:solidFill>
                  <a:schemeClr val="bg1"/>
                </a:solidFill>
                <a:effectLst/>
                <a:uLnTx/>
                <a:uFillTx/>
                <a:latin typeface="Corbel" panose="020B0503020204020204" pitchFamily="34" charset="0"/>
                <a:ea typeface="+mj-ea"/>
                <a:cs typeface="+mj-cs"/>
              </a:rPr>
              <a:t>här</a:t>
            </a:r>
            <a:endPar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11" name="object 5">
            <a:hlinkClick r:id="rId3"/>
            <a:extLst>
              <a:ext uri="{FF2B5EF4-FFF2-40B4-BE49-F238E27FC236}">
                <a16:creationId xmlns:a16="http://schemas.microsoft.com/office/drawing/2014/main" id="{99E71A5A-9E21-4B6F-E4B9-0317265F4DAB}"/>
              </a:ext>
              <a:ext uri="{C183D7F6-B498-43B3-948B-1728B52AA6E4}">
                <adec:decorative xmlns:adec="http://schemas.microsoft.com/office/drawing/2017/decorative" val="1"/>
              </a:ext>
            </a:extLst>
          </p:cNvPr>
          <p:cNvSpPr/>
          <p:nvPr/>
        </p:nvSpPr>
        <p:spPr>
          <a:xfrm>
            <a:off x="4088210" y="3339821"/>
            <a:ext cx="3960221" cy="487215"/>
          </a:xfrm>
          <a:custGeom>
            <a:avLst/>
            <a:gdLst/>
            <a:ahLst/>
            <a:cxnLst/>
            <a:rect l="l" t="t" r="r" b="b"/>
            <a:pathLst>
              <a:path w="5109845" h="628650">
                <a:moveTo>
                  <a:pt x="4795665"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4795665" y="628253"/>
                </a:lnTo>
                <a:lnTo>
                  <a:pt x="4842085" y="624847"/>
                </a:lnTo>
                <a:lnTo>
                  <a:pt x="4886391" y="614952"/>
                </a:lnTo>
                <a:lnTo>
                  <a:pt x="4928095" y="599056"/>
                </a:lnTo>
                <a:lnTo>
                  <a:pt x="4966712" y="577643"/>
                </a:lnTo>
                <a:lnTo>
                  <a:pt x="5001757" y="551201"/>
                </a:lnTo>
                <a:lnTo>
                  <a:pt x="5032743" y="520214"/>
                </a:lnTo>
                <a:lnTo>
                  <a:pt x="5059185" y="485169"/>
                </a:lnTo>
                <a:lnTo>
                  <a:pt x="5080597" y="446551"/>
                </a:lnTo>
                <a:lnTo>
                  <a:pt x="5096492" y="404848"/>
                </a:lnTo>
                <a:lnTo>
                  <a:pt x="5106386" y="360544"/>
                </a:lnTo>
                <a:lnTo>
                  <a:pt x="5109792" y="314126"/>
                </a:lnTo>
                <a:lnTo>
                  <a:pt x="5106386" y="267708"/>
                </a:lnTo>
                <a:lnTo>
                  <a:pt x="5096492" y="223404"/>
                </a:lnTo>
                <a:lnTo>
                  <a:pt x="5080597" y="181701"/>
                </a:lnTo>
                <a:lnTo>
                  <a:pt x="5059185" y="143083"/>
                </a:lnTo>
                <a:lnTo>
                  <a:pt x="5032743" y="108038"/>
                </a:lnTo>
                <a:lnTo>
                  <a:pt x="5001757" y="77051"/>
                </a:lnTo>
                <a:lnTo>
                  <a:pt x="4966712" y="50609"/>
                </a:lnTo>
                <a:lnTo>
                  <a:pt x="4928095" y="29196"/>
                </a:lnTo>
                <a:lnTo>
                  <a:pt x="4886391" y="13300"/>
                </a:lnTo>
                <a:lnTo>
                  <a:pt x="4842085" y="3406"/>
                </a:lnTo>
                <a:lnTo>
                  <a:pt x="4795665" y="0"/>
                </a:lnTo>
                <a:close/>
              </a:path>
            </a:pathLst>
          </a:custGeom>
          <a:solidFill>
            <a:srgbClr val="FFFFFF"/>
          </a:solidFill>
        </p:spPr>
        <p:txBody>
          <a:bodyPr wrap="square" lIns="0" tIns="0" rIns="0" bIns="0" rtlCol="0"/>
          <a:lstStyle/>
          <a:p>
            <a:endParaRPr sz="2000"/>
          </a:p>
        </p:txBody>
      </p:sp>
      <p:sp>
        <p:nvSpPr>
          <p:cNvPr id="12" name="object 4">
            <a:hlinkClick r:id="rId3"/>
            <a:extLst>
              <a:ext uri="{FF2B5EF4-FFF2-40B4-BE49-F238E27FC236}">
                <a16:creationId xmlns:a16="http://schemas.microsoft.com/office/drawing/2014/main" id="{9074EE18-1427-8BD5-04F0-FC0C49D7EFA6}"/>
              </a:ext>
            </a:extLst>
          </p:cNvPr>
          <p:cNvSpPr txBox="1">
            <a:spLocks/>
          </p:cNvSpPr>
          <p:nvPr/>
        </p:nvSpPr>
        <p:spPr>
          <a:xfrm>
            <a:off x="4431167" y="3348284"/>
            <a:ext cx="3329666" cy="370998"/>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a:solidFill>
                  <a:srgbClr val="6B2879"/>
                </a:solidFill>
              </a:rPr>
              <a:t>upphandlingsmyndigheten.se</a:t>
            </a:r>
          </a:p>
        </p:txBody>
      </p:sp>
      <p:sp>
        <p:nvSpPr>
          <p:cNvPr id="9" name="object 6">
            <a:hlinkClick r:id="rId4"/>
            <a:extLst>
              <a:ext uri="{FF2B5EF4-FFF2-40B4-BE49-F238E27FC236}">
                <a16:creationId xmlns:a16="http://schemas.microsoft.com/office/drawing/2014/main" id="{0BB08F30-72A4-1E29-1587-86DA713DCF5B}"/>
              </a:ext>
              <a:ext uri="{C183D7F6-B498-43B3-948B-1728B52AA6E4}">
                <adec:decorative xmlns:adec="http://schemas.microsoft.com/office/drawing/2017/decorative" val="1"/>
              </a:ext>
            </a:extLst>
          </p:cNvPr>
          <p:cNvSpPr/>
          <p:nvPr/>
        </p:nvSpPr>
        <p:spPr>
          <a:xfrm>
            <a:off x="3293228" y="4035795"/>
            <a:ext cx="5632006" cy="487215"/>
          </a:xfrm>
          <a:custGeom>
            <a:avLst/>
            <a:gdLst/>
            <a:ahLst/>
            <a:cxnLst/>
            <a:rect l="l" t="t" r="r" b="b"/>
            <a:pathLst>
              <a:path w="7266940" h="628650">
                <a:moveTo>
                  <a:pt x="6952667"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6952667" y="628253"/>
                </a:lnTo>
                <a:lnTo>
                  <a:pt x="6999088" y="624847"/>
                </a:lnTo>
                <a:lnTo>
                  <a:pt x="7043393" y="614952"/>
                </a:lnTo>
                <a:lnTo>
                  <a:pt x="7085097" y="599056"/>
                </a:lnTo>
                <a:lnTo>
                  <a:pt x="7123715" y="577643"/>
                </a:lnTo>
                <a:lnTo>
                  <a:pt x="7158759" y="551201"/>
                </a:lnTo>
                <a:lnTo>
                  <a:pt x="7189746" y="520214"/>
                </a:lnTo>
                <a:lnTo>
                  <a:pt x="7216187" y="485169"/>
                </a:lnTo>
                <a:lnTo>
                  <a:pt x="7237599" y="446551"/>
                </a:lnTo>
                <a:lnTo>
                  <a:pt x="7253495" y="404848"/>
                </a:lnTo>
                <a:lnTo>
                  <a:pt x="7263388" y="360544"/>
                </a:lnTo>
                <a:lnTo>
                  <a:pt x="7266794" y="314126"/>
                </a:lnTo>
                <a:lnTo>
                  <a:pt x="7263388" y="267708"/>
                </a:lnTo>
                <a:lnTo>
                  <a:pt x="7253495" y="223404"/>
                </a:lnTo>
                <a:lnTo>
                  <a:pt x="7237599" y="181701"/>
                </a:lnTo>
                <a:lnTo>
                  <a:pt x="7216187" y="143083"/>
                </a:lnTo>
                <a:lnTo>
                  <a:pt x="7189746" y="108038"/>
                </a:lnTo>
                <a:lnTo>
                  <a:pt x="7158759" y="77051"/>
                </a:lnTo>
                <a:lnTo>
                  <a:pt x="7123715" y="50609"/>
                </a:lnTo>
                <a:lnTo>
                  <a:pt x="7085097" y="29196"/>
                </a:lnTo>
                <a:lnTo>
                  <a:pt x="7043393" y="13300"/>
                </a:lnTo>
                <a:lnTo>
                  <a:pt x="6999088" y="3406"/>
                </a:lnTo>
                <a:lnTo>
                  <a:pt x="6952667" y="0"/>
                </a:lnTo>
                <a:close/>
              </a:path>
            </a:pathLst>
          </a:custGeom>
          <a:solidFill>
            <a:srgbClr val="FFFFFF"/>
          </a:solidFill>
        </p:spPr>
        <p:txBody>
          <a:bodyPr wrap="square" lIns="0" tIns="0" rIns="0" bIns="0" rtlCol="0"/>
          <a:lstStyle/>
          <a:p>
            <a:endParaRPr sz="2000"/>
          </a:p>
        </p:txBody>
      </p:sp>
      <p:sp>
        <p:nvSpPr>
          <p:cNvPr id="10" name="object 4">
            <a:hlinkClick r:id="rId4"/>
            <a:extLst>
              <a:ext uri="{FF2B5EF4-FFF2-40B4-BE49-F238E27FC236}">
                <a16:creationId xmlns:a16="http://schemas.microsoft.com/office/drawing/2014/main" id="{E423D13C-0831-2A49-128C-F4E8989B7F17}"/>
              </a:ext>
            </a:extLst>
          </p:cNvPr>
          <p:cNvSpPr txBox="1">
            <a:spLocks/>
          </p:cNvSpPr>
          <p:nvPr/>
        </p:nvSpPr>
        <p:spPr>
          <a:xfrm>
            <a:off x="3584020" y="4096560"/>
            <a:ext cx="5018075" cy="322523"/>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ct val="100000"/>
              </a:lnSpc>
            </a:pPr>
            <a:r>
              <a:rPr lang="sv-SE" sz="2000" spc="-10">
                <a:solidFill>
                  <a:srgbClr val="6B2879"/>
                </a:solidFill>
                <a:latin typeface="Corbel"/>
                <a:cs typeface="Corbel"/>
              </a:rPr>
              <a:t>upphandlingsmyndigheten.se/frageportalen</a:t>
            </a:r>
            <a:endParaRPr lang="sv-SE" sz="2000">
              <a:latin typeface="Corbel"/>
              <a:cs typeface="Corbel"/>
            </a:endParaRPr>
          </a:p>
        </p:txBody>
      </p:sp>
      <p:grpSp>
        <p:nvGrpSpPr>
          <p:cNvPr id="2" name="Grupp 1" descr="Twitter länk">
            <a:extLst>
              <a:ext uri="{FF2B5EF4-FFF2-40B4-BE49-F238E27FC236}">
                <a16:creationId xmlns:a16="http://schemas.microsoft.com/office/drawing/2014/main" id="{61FA280F-4AED-0526-5BB3-F6B2FF6FA38E}"/>
              </a:ext>
            </a:extLst>
          </p:cNvPr>
          <p:cNvGrpSpPr/>
          <p:nvPr/>
        </p:nvGrpSpPr>
        <p:grpSpPr>
          <a:xfrm>
            <a:off x="1364100" y="5774746"/>
            <a:ext cx="1582833" cy="370998"/>
            <a:chOff x="1364100" y="5774746"/>
            <a:chExt cx="1582833" cy="370998"/>
          </a:xfrm>
        </p:grpSpPr>
        <p:pic>
          <p:nvPicPr>
            <p:cNvPr id="19" name="Bildobjekt 18" descr="Twitter">
              <a:extLst>
                <a:ext uri="{FF2B5EF4-FFF2-40B4-BE49-F238E27FC236}">
                  <a16:creationId xmlns:a16="http://schemas.microsoft.com/office/drawing/2014/main" id="{3336B84E-BBB2-1DF4-BDC0-93F296D6E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100" y="5918453"/>
              <a:ext cx="281123" cy="227291"/>
            </a:xfrm>
            <a:prstGeom prst="rect">
              <a:avLst/>
            </a:prstGeom>
          </p:spPr>
        </p:pic>
        <p:sp>
          <p:nvSpPr>
            <p:cNvPr id="18" name="object 4" descr="YouTube">
              <a:hlinkClick r:id="rId6"/>
              <a:extLst>
                <a:ext uri="{FF2B5EF4-FFF2-40B4-BE49-F238E27FC236}">
                  <a16:creationId xmlns:a16="http://schemas.microsoft.com/office/drawing/2014/main" id="{04ADDADF-A0E5-3F7D-5900-BDBBB4419EA1}"/>
                </a:ext>
              </a:extLst>
            </p:cNvPr>
            <p:cNvSpPr txBox="1">
              <a:spLocks/>
            </p:cNvSpPr>
            <p:nvPr/>
          </p:nvSpPr>
          <p:spPr>
            <a:xfrm>
              <a:off x="1742387" y="5774746"/>
              <a:ext cx="1204546"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@uhmynd</a:t>
              </a:r>
            </a:p>
          </p:txBody>
        </p:sp>
      </p:grpSp>
      <p:sp>
        <p:nvSpPr>
          <p:cNvPr id="21" name="object 4">
            <a:extLst>
              <a:ext uri="{FF2B5EF4-FFF2-40B4-BE49-F238E27FC236}">
                <a16:creationId xmlns:a16="http://schemas.microsoft.com/office/drawing/2014/main" id="{C308F998-3C2C-BCF6-B0ED-D98B5A02EDC4}"/>
              </a:ext>
              <a:ext uri="{C183D7F6-B498-43B3-948B-1728B52AA6E4}">
                <adec:decorative xmlns:adec="http://schemas.microsoft.com/office/drawing/2017/decorative" val="1"/>
              </a:ext>
            </a:extLst>
          </p:cNvPr>
          <p:cNvSpPr txBox="1">
            <a:spLocks/>
          </p:cNvSpPr>
          <p:nvPr/>
        </p:nvSpPr>
        <p:spPr>
          <a:xfrm>
            <a:off x="1737193"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3" name="Grupp 2" descr="LinkedIn länk">
            <a:extLst>
              <a:ext uri="{FF2B5EF4-FFF2-40B4-BE49-F238E27FC236}">
                <a16:creationId xmlns:a16="http://schemas.microsoft.com/office/drawing/2014/main" id="{3B8C723D-5FD2-F82E-F04D-712D4E303933}"/>
              </a:ext>
            </a:extLst>
          </p:cNvPr>
          <p:cNvGrpSpPr/>
          <p:nvPr/>
        </p:nvGrpSpPr>
        <p:grpSpPr>
          <a:xfrm>
            <a:off x="3668790" y="5786239"/>
            <a:ext cx="3385153" cy="370998"/>
            <a:chOff x="3668790" y="5786239"/>
            <a:chExt cx="3385153" cy="370998"/>
          </a:xfrm>
        </p:grpSpPr>
        <p:pic>
          <p:nvPicPr>
            <p:cNvPr id="17" name="Bildobjekt 16" descr="Linkedin">
              <a:extLst>
                <a:ext uri="{FF2B5EF4-FFF2-40B4-BE49-F238E27FC236}">
                  <a16:creationId xmlns:a16="http://schemas.microsoft.com/office/drawing/2014/main" id="{C017E343-E9CD-8EA1-C1C3-C1ECCFDCB3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68790" y="5877114"/>
              <a:ext cx="245235" cy="245235"/>
            </a:xfrm>
            <a:prstGeom prst="rect">
              <a:avLst/>
            </a:prstGeom>
          </p:spPr>
        </p:pic>
        <p:sp>
          <p:nvSpPr>
            <p:cNvPr id="16" name="object 4" descr="YouTube">
              <a:hlinkClick r:id="rId8"/>
              <a:extLst>
                <a:ext uri="{FF2B5EF4-FFF2-40B4-BE49-F238E27FC236}">
                  <a16:creationId xmlns:a16="http://schemas.microsoft.com/office/drawing/2014/main" id="{BB08C818-B1FA-C309-374B-D422B5ACC853}"/>
                </a:ext>
              </a:extLst>
            </p:cNvPr>
            <p:cNvSpPr txBox="1">
              <a:spLocks/>
            </p:cNvSpPr>
            <p:nvPr/>
          </p:nvSpPr>
          <p:spPr>
            <a:xfrm>
              <a:off x="4026168"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grpSp>
      <p:sp>
        <p:nvSpPr>
          <p:cNvPr id="20" name="object 4">
            <a:extLst>
              <a:ext uri="{FF2B5EF4-FFF2-40B4-BE49-F238E27FC236}">
                <a16:creationId xmlns:a16="http://schemas.microsoft.com/office/drawing/2014/main" id="{C4B370A9-70E4-0474-4097-16DC44F70F0C}"/>
              </a:ext>
              <a:ext uri="{C183D7F6-B498-43B3-948B-1728B52AA6E4}">
                <adec:decorative xmlns:adec="http://schemas.microsoft.com/office/drawing/2017/decorative" val="1"/>
              </a:ext>
            </a:extLst>
          </p:cNvPr>
          <p:cNvSpPr txBox="1">
            <a:spLocks/>
          </p:cNvSpPr>
          <p:nvPr/>
        </p:nvSpPr>
        <p:spPr>
          <a:xfrm>
            <a:off x="5727302"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4" name="Grupp 3" descr="YouTube länk">
            <a:extLst>
              <a:ext uri="{FF2B5EF4-FFF2-40B4-BE49-F238E27FC236}">
                <a16:creationId xmlns:a16="http://schemas.microsoft.com/office/drawing/2014/main" id="{3A6C7491-148E-698C-DBC9-BFB9C6118BD4}"/>
              </a:ext>
            </a:extLst>
          </p:cNvPr>
          <p:cNvGrpSpPr/>
          <p:nvPr/>
        </p:nvGrpSpPr>
        <p:grpSpPr>
          <a:xfrm>
            <a:off x="7593356" y="5786239"/>
            <a:ext cx="3450696" cy="370998"/>
            <a:chOff x="7593356" y="5786239"/>
            <a:chExt cx="3450696" cy="370998"/>
          </a:xfrm>
        </p:grpSpPr>
        <p:pic>
          <p:nvPicPr>
            <p:cNvPr id="15" name="Bildobjekt 14" descr="Youtube">
              <a:extLst>
                <a:ext uri="{FF2B5EF4-FFF2-40B4-BE49-F238E27FC236}">
                  <a16:creationId xmlns:a16="http://schemas.microsoft.com/office/drawing/2014/main" id="{534BEA59-A355-4600-5264-4B651EFA38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3356" y="5888376"/>
              <a:ext cx="299067" cy="209347"/>
            </a:xfrm>
            <a:prstGeom prst="rect">
              <a:avLst/>
            </a:prstGeom>
          </p:spPr>
        </p:pic>
        <p:sp>
          <p:nvSpPr>
            <p:cNvPr id="14" name="object 4" descr="YouTube">
              <a:hlinkClick r:id="rId10"/>
              <a:extLst>
                <a:ext uri="{FF2B5EF4-FFF2-40B4-BE49-F238E27FC236}">
                  <a16:creationId xmlns:a16="http://schemas.microsoft.com/office/drawing/2014/main" id="{AF8D5F73-1E4F-1AA5-F207-925868AA02DF}"/>
                </a:ext>
              </a:extLst>
            </p:cNvPr>
            <p:cNvSpPr txBox="1">
              <a:spLocks/>
            </p:cNvSpPr>
            <p:nvPr/>
          </p:nvSpPr>
          <p:spPr>
            <a:xfrm>
              <a:off x="8016277"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grpSp>
    </p:spTree>
    <p:extLst>
      <p:ext uri="{BB962C8B-B14F-4D97-AF65-F5344CB8AC3E}">
        <p14:creationId xmlns:p14="http://schemas.microsoft.com/office/powerpoint/2010/main" val="4270899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6F4A0B-4E61-96F3-2E4B-9A93E1C1C4AA}"/>
              </a:ext>
            </a:extLst>
          </p:cNvPr>
          <p:cNvSpPr>
            <a:spLocks noGrp="1"/>
          </p:cNvSpPr>
          <p:nvPr>
            <p:ph type="ctrTitle"/>
          </p:nvPr>
        </p:nvSpPr>
        <p:spPr/>
        <p:txBody>
          <a:bodyPr/>
          <a:lstStyle/>
          <a:p>
            <a:r>
              <a:rPr lang="sv-SE"/>
              <a:t>1.</a:t>
            </a:r>
            <a:br>
              <a:rPr lang="sv-SE"/>
            </a:br>
            <a:r>
              <a:rPr lang="sv-SE"/>
              <a:t>Introduktion</a:t>
            </a:r>
          </a:p>
        </p:txBody>
      </p:sp>
      <p:sp>
        <p:nvSpPr>
          <p:cNvPr id="3" name="Platshållare för sidfot 2">
            <a:extLst>
              <a:ext uri="{FF2B5EF4-FFF2-40B4-BE49-F238E27FC236}">
                <a16:creationId xmlns:a16="http://schemas.microsoft.com/office/drawing/2014/main" id="{8DC90B04-5B10-8C70-0B99-201FC33D13D8}"/>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69989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8A5906-00F6-20DC-397B-277444043D60}"/>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Film – Ta tillvara kvalitetsaspekter i arkitektur genom upphandling</a:t>
            </a:r>
          </a:p>
        </p:txBody>
      </p:sp>
      <p:pic>
        <p:nvPicPr>
          <p:cNvPr id="3" name="Onlinemedia 2" descr="Film om arkitektur genom upphandling">
            <a:hlinkClick r:id="" action="ppaction://media"/>
            <a:extLst>
              <a:ext uri="{FF2B5EF4-FFF2-40B4-BE49-F238E27FC236}">
                <a16:creationId xmlns:a16="http://schemas.microsoft.com/office/drawing/2014/main" id="{95AD5579-6458-4CFF-02F1-5E500739BFAC}"/>
              </a:ext>
            </a:extLst>
          </p:cNvPr>
          <p:cNvPicPr>
            <a:picLocks noGrp="1" noRot="1" noChangeAspect="1"/>
          </p:cNvPicPr>
          <p:nvPr>
            <p:ph idx="1"/>
            <a:videoFile r:link="rId1"/>
          </p:nvPr>
        </p:nvPicPr>
        <p:blipFill>
          <a:blip r:embed="rId4"/>
          <a:srcRect/>
          <a:stretch/>
        </p:blipFill>
        <p:spPr>
          <a:xfrm>
            <a:off x="26987" y="15180"/>
            <a:ext cx="12138025" cy="6827639"/>
          </a:xfrm>
          <a:prstGeom prst="rect">
            <a:avLst/>
          </a:prstGeom>
        </p:spPr>
      </p:pic>
    </p:spTree>
    <p:extLst>
      <p:ext uri="{BB962C8B-B14F-4D97-AF65-F5344CB8AC3E}">
        <p14:creationId xmlns:p14="http://schemas.microsoft.com/office/powerpoint/2010/main" val="61920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BCC4F2E-0246-F8C7-7A88-8F6E9A045B39}"/>
              </a:ext>
            </a:extLst>
          </p:cNvPr>
          <p:cNvSpPr>
            <a:spLocks noGrp="1"/>
          </p:cNvSpPr>
          <p:nvPr>
            <p:ph type="title"/>
          </p:nvPr>
        </p:nvSpPr>
        <p:spPr>
          <a:xfrm>
            <a:off x="1165225" y="1194451"/>
            <a:ext cx="9861550" cy="1680369"/>
          </a:xfrm>
        </p:spPr>
        <p:txBody>
          <a:bodyPr/>
          <a:lstStyle/>
          <a:p>
            <a:r>
              <a:rPr lang="sv-SE"/>
              <a:t>Nationellt mål för arkitektur</a:t>
            </a:r>
          </a:p>
        </p:txBody>
      </p:sp>
      <p:sp>
        <p:nvSpPr>
          <p:cNvPr id="4" name="Platshållare för text 3">
            <a:extLst>
              <a:ext uri="{FF2B5EF4-FFF2-40B4-BE49-F238E27FC236}">
                <a16:creationId xmlns:a16="http://schemas.microsoft.com/office/drawing/2014/main" id="{32AD7A1B-6D18-7A02-EB7F-EDAEB2DD563F}"/>
              </a:ext>
            </a:extLst>
          </p:cNvPr>
          <p:cNvSpPr>
            <a:spLocks noGrp="1"/>
          </p:cNvSpPr>
          <p:nvPr>
            <p:ph type="body" sz="half" idx="2"/>
          </p:nvPr>
        </p:nvSpPr>
        <p:spPr>
          <a:xfrm>
            <a:off x="1165225" y="2988083"/>
            <a:ext cx="9861550" cy="2133600"/>
          </a:xfrm>
        </p:spPr>
        <p:txBody>
          <a:bodyPr>
            <a:normAutofit/>
          </a:bodyPr>
          <a:lstStyle/>
          <a:p>
            <a:pPr>
              <a:lnSpc>
                <a:spcPct val="100000"/>
              </a:lnSpc>
            </a:pPr>
            <a:r>
              <a:rPr lang="sv-SE"/>
              <a:t>Arkitektur, form och design ska bidra till ett hållbart, jämlikt och mindre segregerat samhälle med omsorgsfullt gestaltade livsmiljöer, där alla ges goda förutsättningar att påverka utvecklingen av den gemensamma miljön. </a:t>
            </a:r>
          </a:p>
          <a:p>
            <a:pPr>
              <a:lnSpc>
                <a:spcPct val="100000"/>
              </a:lnSpc>
            </a:pPr>
            <a:endParaRPr lang="sv-SE"/>
          </a:p>
        </p:txBody>
      </p:sp>
      <p:sp>
        <p:nvSpPr>
          <p:cNvPr id="2" name="Platshållare för sidfot 1">
            <a:extLst>
              <a:ext uri="{FF2B5EF4-FFF2-40B4-BE49-F238E27FC236}">
                <a16:creationId xmlns:a16="http://schemas.microsoft.com/office/drawing/2014/main" id="{DEF16ED9-5ABC-B604-157C-A70558055FCB}"/>
              </a:ext>
            </a:extLst>
          </p:cNvPr>
          <p:cNvSpPr>
            <a:spLocks noGrp="1"/>
          </p:cNvSpPr>
          <p:nvPr>
            <p:ph type="ftr" sz="quarter" idx="11"/>
          </p:nvPr>
        </p:nvSpPr>
        <p:spPr/>
        <p:txBody>
          <a:bodyPr/>
          <a:lstStyle/>
          <a:p>
            <a:r>
              <a:rPr lang="sv-SE"/>
              <a:t>Utbildning Uppnå kvalitet i arkitektur vid upphandling</a:t>
            </a:r>
          </a:p>
        </p:txBody>
      </p:sp>
    </p:spTree>
    <p:extLst>
      <p:ext uri="{BB962C8B-B14F-4D97-AF65-F5344CB8AC3E}">
        <p14:creationId xmlns:p14="http://schemas.microsoft.com/office/powerpoint/2010/main" val="21357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63E9AD9-721F-8C26-B8F5-6BB0295A5D7E}"/>
              </a:ext>
            </a:extLst>
          </p:cNvPr>
          <p:cNvSpPr>
            <a:spLocks noGrp="1"/>
          </p:cNvSpPr>
          <p:nvPr>
            <p:ph type="ctrTitle"/>
          </p:nvPr>
        </p:nvSpPr>
        <p:spPr/>
        <p:txBody>
          <a:bodyPr/>
          <a:lstStyle/>
          <a:p>
            <a:r>
              <a:rPr lang="sv-SE"/>
              <a:t>2.</a:t>
            </a:r>
            <a:br>
              <a:rPr lang="sv-SE"/>
            </a:br>
            <a:r>
              <a:rPr lang="sv-SE"/>
              <a:t>Förbered upphandling av arkitektonisk kvalitet</a:t>
            </a:r>
          </a:p>
        </p:txBody>
      </p:sp>
      <p:sp>
        <p:nvSpPr>
          <p:cNvPr id="2" name="Platshållare för sidfot 1">
            <a:extLst>
              <a:ext uri="{FF2B5EF4-FFF2-40B4-BE49-F238E27FC236}">
                <a16:creationId xmlns:a16="http://schemas.microsoft.com/office/drawing/2014/main" id="{3C59FE2B-63D1-C23C-FFD3-A77364CD999C}"/>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3799285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CA0589B-BC44-E3BB-AEA5-2F706E8C11A6}"/>
              </a:ext>
              <a:ext uri="{C183D7F6-B498-43B3-948B-1728B52AA6E4}">
                <adec:decorative xmlns:adec="http://schemas.microsoft.com/office/drawing/2017/decorative" val="1"/>
              </a:ext>
            </a:extLst>
          </p:cNvPr>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16250" b="27500"/>
          <a:stretch/>
        </p:blipFill>
        <p:spPr>
          <a:xfrm>
            <a:off x="0" y="0"/>
            <a:ext cx="12192000" cy="6858000"/>
          </a:xfrm>
          <a:prstGeom prst="rect">
            <a:avLst/>
          </a:prstGeom>
        </p:spPr>
      </p:pic>
      <p:sp>
        <p:nvSpPr>
          <p:cNvPr id="4" name="Rubrik 3">
            <a:extLst>
              <a:ext uri="{FF2B5EF4-FFF2-40B4-BE49-F238E27FC236}">
                <a16:creationId xmlns:a16="http://schemas.microsoft.com/office/drawing/2014/main" id="{49D223AA-0A82-F8CF-CDA1-854321628B52}"/>
              </a:ext>
            </a:extLst>
          </p:cNvPr>
          <p:cNvSpPr>
            <a:spLocks noGrp="1"/>
          </p:cNvSpPr>
          <p:nvPr>
            <p:ph type="title"/>
          </p:nvPr>
        </p:nvSpPr>
        <p:spPr/>
        <p:txBody>
          <a:bodyPr/>
          <a:lstStyle/>
          <a:p>
            <a:r>
              <a:rPr lang="sv-SE" dirty="0">
                <a:effectLst>
                  <a:outerShdw blurRad="38100" dist="38100" dir="2700000" algn="tl">
                    <a:srgbClr val="000000">
                      <a:alpha val="43137"/>
                    </a:srgbClr>
                  </a:outerShdw>
                </a:effectLst>
              </a:rPr>
              <a:t>Förarbetet är avgörande</a:t>
            </a:r>
          </a:p>
        </p:txBody>
      </p:sp>
      <p:sp>
        <p:nvSpPr>
          <p:cNvPr id="7" name="Platshållare för sidfot 6">
            <a:extLst>
              <a:ext uri="{FF2B5EF4-FFF2-40B4-BE49-F238E27FC236}">
                <a16:creationId xmlns:a16="http://schemas.microsoft.com/office/drawing/2014/main" id="{9EC77964-65B4-16C5-AC27-AC622A3E82F9}"/>
              </a:ext>
            </a:extLst>
          </p:cNvPr>
          <p:cNvSpPr>
            <a:spLocks noGrp="1"/>
          </p:cNvSpPr>
          <p:nvPr>
            <p:ph type="ftr" sz="quarter" idx="3"/>
          </p:nvPr>
        </p:nvSpPr>
        <p:spPr/>
        <p:txBody>
          <a:bodyPr/>
          <a:lstStyle/>
          <a:p>
            <a:r>
              <a:rPr lang="sv-SE"/>
              <a:t>Utbildning Uppnå kvalitet i arkitektur vid upphandling</a:t>
            </a:r>
          </a:p>
        </p:txBody>
      </p:sp>
    </p:spTree>
    <p:extLst>
      <p:ext uri="{BB962C8B-B14F-4D97-AF65-F5344CB8AC3E}">
        <p14:creationId xmlns:p14="http://schemas.microsoft.com/office/powerpoint/2010/main" val="3539136470"/>
      </p:ext>
    </p:extLst>
  </p:cSld>
  <p:clrMapOvr>
    <a:masterClrMapping/>
  </p:clrMapOvr>
</p:sld>
</file>

<file path=ppt/theme/theme1.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8071</Words>
  <Application>Microsoft Office PowerPoint</Application>
  <PresentationFormat>Bredbild</PresentationFormat>
  <Paragraphs>548</Paragraphs>
  <Slides>44</Slides>
  <Notes>44</Notes>
  <HiddenSlides>1</HiddenSlides>
  <MMClips>3</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44</vt:i4>
      </vt:variant>
    </vt:vector>
  </HeadingPairs>
  <TitlesOfParts>
    <vt:vector size="52" baseType="lpstr">
      <vt:lpstr>Arial</vt:lpstr>
      <vt:lpstr>Calibri</vt:lpstr>
      <vt:lpstr>CeraPro-Bold</vt:lpstr>
      <vt:lpstr>Corbel</vt:lpstr>
      <vt:lpstr>IBM Plex Sans</vt:lpstr>
      <vt:lpstr>Segoe UI</vt:lpstr>
      <vt:lpstr>Symbol</vt:lpstr>
      <vt:lpstr>Office-tema</vt:lpstr>
      <vt:lpstr>Uppnå kvalitet i arkitektur och gestaltad livsmiljö - vid upphandling</vt:lpstr>
      <vt:lpstr>Instruktioner</vt:lpstr>
      <vt:lpstr>Inledning</vt:lpstr>
      <vt:lpstr>INNEHÅLL</vt:lpstr>
      <vt:lpstr>1. Introduktion</vt:lpstr>
      <vt:lpstr>Film – Ta tillvara kvalitetsaspekter i arkitektur genom upphandling</vt:lpstr>
      <vt:lpstr>Nationellt mål för arkitektur</vt:lpstr>
      <vt:lpstr>2. Förbered upphandling av arkitektonisk kvalitet</vt:lpstr>
      <vt:lpstr>Förarbetet är avgörande</vt:lpstr>
      <vt:lpstr>Viktigt att beakta i projektet</vt:lpstr>
      <vt:lpstr>Bra planering och kompetenta  resurser under hela processen</vt:lpstr>
      <vt:lpstr>Att tänka på när arbetsgruppen bildas</vt:lpstr>
      <vt:lpstr>Kompetent arbetsgrupp</vt:lpstr>
      <vt:lpstr>Det kan behövas specialister inom</vt:lpstr>
      <vt:lpstr>Beställare behöver svar på:</vt:lpstr>
      <vt:lpstr>forts. Beställare behöver svar på:</vt:lpstr>
      <vt:lpstr>Realistisk tidplan</vt:lpstr>
      <vt:lpstr>Utforma en upphandlingsstrategi  för kvalitet i hela projektet</vt:lpstr>
      <vt:lpstr>Identifiera olika värden för att kunna  formulera tilldelningskriterier</vt:lpstr>
      <vt:lpstr>Frågor en beställare kan ställa</vt:lpstr>
      <vt:lpstr>Innovation för att främja kvalitet</vt:lpstr>
      <vt:lpstr>Budget och kostnader</vt:lpstr>
      <vt:lpstr>Användarna</vt:lpstr>
      <vt:lpstr>Universell utformning i byggd miljö</vt:lpstr>
      <vt:lpstr>Universellt utformat museum</vt:lpstr>
      <vt:lpstr>Universell utformning i upphandling</vt:lpstr>
      <vt:lpstr>Universell utformning i byggprocessen</vt:lpstr>
      <vt:lpstr>Exempel på åtgärder kopplat till universell utformning</vt:lpstr>
      <vt:lpstr>Utveckling av dörröppnare enligt universell utformning</vt:lpstr>
      <vt:lpstr>Vilka kommer att använda det vi planerar att bygga och i vilket sammanhang? </vt:lpstr>
      <vt:lpstr>Film – skapa hållbara städer</vt:lpstr>
      <vt:lpstr>I en marknadsanalys är dialog  med potentiella leverantörer en förutsättning för att förstå och skaffa sig kunskap om marknaden </vt:lpstr>
      <vt:lpstr>3.  Genomför upphandling av arkitekter &amp; tekniska konsulter</vt:lpstr>
      <vt:lpstr>Kvalitetsaspekter i upphandlingsdokumentet</vt:lpstr>
      <vt:lpstr>Att tänka på vid upphandling av arkitekt- och konsulttjänster</vt:lpstr>
      <vt:lpstr>Olika förfaranden över  och under tröskelvärdena</vt:lpstr>
      <vt:lpstr>Förfarande över tröskelvärdena</vt:lpstr>
      <vt:lpstr>Förfarande under tröskelvärdena  och direktupphandling</vt:lpstr>
      <vt:lpstr>4. Förvaltning och uppföljning av avtal</vt:lpstr>
      <vt:lpstr>Uppföljning och förvaltning av avtal </vt:lpstr>
      <vt:lpstr>Erfarenhetsåterföring av information</vt:lpstr>
      <vt:lpstr>Film – Upphandling av arkitekter och teknikkonsulter för arkitektur och gestaltad livsmiljö med kvalitet</vt:lpstr>
      <vt:lpstr>Sammanfattning och tips</vt:lpstr>
      <vt:lpstr>Mer inspiration och vägledning hittar du här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Olle Sundin</dc:creator>
  <cp:lastModifiedBy>Elisabeth Merck Rasin</cp:lastModifiedBy>
  <cp:revision>2</cp:revision>
  <cp:lastPrinted>2023-04-17T07:39:47Z</cp:lastPrinted>
  <dcterms:created xsi:type="dcterms:W3CDTF">2022-08-16T11:37:25Z</dcterms:created>
  <dcterms:modified xsi:type="dcterms:W3CDTF">2023-05-26T06:39:53Z</dcterms:modified>
</cp:coreProperties>
</file>